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3" r:id="rId3"/>
    <p:sldId id="271" r:id="rId4"/>
    <p:sldId id="277" r:id="rId5"/>
    <p:sldId id="272" r:id="rId6"/>
    <p:sldId id="274" r:id="rId7"/>
    <p:sldId id="279" r:id="rId8"/>
    <p:sldId id="281" r:id="rId9"/>
    <p:sldId id="283" r:id="rId10"/>
    <p:sldId id="285" r:id="rId11"/>
    <p:sldId id="286" r:id="rId12"/>
    <p:sldId id="291" r:id="rId13"/>
    <p:sldId id="288" r:id="rId14"/>
    <p:sldId id="284" r:id="rId15"/>
    <p:sldId id="289" r:id="rId16"/>
    <p:sldId id="293" r:id="rId17"/>
    <p:sldId id="292" r:id="rId18"/>
    <p:sldId id="266" r:id="rId19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445" autoAdjust="0"/>
  </p:normalViewPr>
  <p:slideViewPr>
    <p:cSldViewPr>
      <p:cViewPr varScale="1">
        <p:scale>
          <a:sx n="106" d="100"/>
          <a:sy n="106" d="100"/>
        </p:scale>
        <p:origin x="176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B492AE-EA08-4F1D-8681-B5941CC06BB0}" type="datetimeFigureOut">
              <a:rPr lang="ru-RU" smtClean="0"/>
              <a:pPr/>
              <a:t>12.07.2017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B5ED10-A986-4165-9B63-7BA0B04097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716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5ED10-A986-4165-9B63-7BA0B040979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6333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430321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endParaRPr lang="ru-RU" sz="9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5ED10-A986-4165-9B63-7BA0B040979B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093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430321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endParaRPr lang="ru-RU" sz="9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5ED10-A986-4165-9B63-7BA0B040979B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20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430321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endParaRPr lang="ru-RU" sz="9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5ED10-A986-4165-9B63-7BA0B040979B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2639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430321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endParaRPr lang="ru-RU" sz="9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5ED10-A986-4165-9B63-7BA0B040979B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0654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430321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endParaRPr lang="ru-RU" sz="9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5ED10-A986-4165-9B63-7BA0B040979B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2655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430321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endParaRPr lang="ru-RU" sz="9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5ED10-A986-4165-9B63-7BA0B040979B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0222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430321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endParaRPr lang="ru-RU" sz="9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5ED10-A986-4165-9B63-7BA0B040979B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0179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430321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endParaRPr lang="ru-RU" sz="9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5ED10-A986-4165-9B63-7BA0B040979B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2933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5ED10-A986-4165-9B63-7BA0B040979B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762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430321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lang="ru-RU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высотах более 75 м, как правило, должны применяться окна с глухими (не открывающимися) створками. Допускается применение открывающихся окон при установке </a:t>
            </a:r>
            <a:r>
              <a:rPr lang="ru-RU" sz="9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светопрозрачных</a:t>
            </a:r>
            <a:r>
              <a:rPr lang="ru-RU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защитных экранов (с вентиляционными отверстиями) или окон, выдвигаемых на безопасное расстояние. Притворы окон должны соответствовать классу А, согласно ГОСТ 26602.2, и иметь не менее трех слоев уплотнения, обеспечивающих нормируемое СНиП 23-02 сопротивление </a:t>
            </a:r>
            <a:r>
              <a:rPr lang="ru-RU" sz="9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воздухопроницанию</a:t>
            </a:r>
            <a:r>
              <a:rPr lang="ru-RU" sz="9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Расположение </a:t>
            </a:r>
            <a:r>
              <a:rPr lang="ru-RU" sz="9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оконных коробок по ширине оконного проема определяется теплотехническим расчетом.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5ED10-A986-4165-9B63-7BA0B040979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309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430321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endParaRPr lang="ru-RU" sz="9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5ED10-A986-4165-9B63-7BA0B040979B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121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430321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endParaRPr lang="ru-RU" sz="9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5ED10-A986-4165-9B63-7BA0B040979B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121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430321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endParaRPr lang="ru-RU" sz="9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5ED10-A986-4165-9B63-7BA0B040979B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5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430321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endParaRPr lang="ru-RU" sz="9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5ED10-A986-4165-9B63-7BA0B040979B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169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430321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endParaRPr lang="ru-RU" sz="9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5ED10-A986-4165-9B63-7BA0B040979B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003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430321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endParaRPr lang="ru-RU" sz="9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5ED10-A986-4165-9B63-7BA0B040979B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7709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430321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endParaRPr lang="ru-RU" sz="9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5ED10-A986-4165-9B63-7BA0B040979B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149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48AF5-3EB7-44E2-A862-0295654F6E8D}" type="datetime1">
              <a:rPr lang="ru-RU" smtClean="0"/>
              <a:pPr/>
              <a:t>12.07.2017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3428-DC81-4152-AF8D-599FAC6071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44CC5-94A1-486C-B336-284EB2A8F476}" type="datetime1">
              <a:rPr lang="ru-RU" smtClean="0"/>
              <a:pPr/>
              <a:t>12.07.2017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3428-DC81-4152-AF8D-599FAC6071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AABA2-2F86-40EA-86D3-F79793BCE797}" type="datetime1">
              <a:rPr lang="ru-RU" smtClean="0"/>
              <a:pPr/>
              <a:t>12.07.2017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3428-DC81-4152-AF8D-599FAC6071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27620-32B5-4DBA-98E8-36F84FBFC3A0}" type="datetime1">
              <a:rPr lang="ru-RU" smtClean="0"/>
              <a:pPr/>
              <a:t>12.07.2017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3428-DC81-4152-AF8D-599FAC6071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3313-BBD6-4F3E-9106-C75043988D0F}" type="datetime1">
              <a:rPr lang="ru-RU" smtClean="0"/>
              <a:pPr/>
              <a:t>12.07.2017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3428-DC81-4152-AF8D-599FAC6071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69A47-6F30-43D0-BDFD-49188846ACDF}" type="datetime1">
              <a:rPr lang="ru-RU" smtClean="0"/>
              <a:pPr/>
              <a:t>12.07.2017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3428-DC81-4152-AF8D-599FAC6071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F3181-03EA-454F-88E1-865394440175}" type="datetime1">
              <a:rPr lang="ru-RU" smtClean="0"/>
              <a:pPr/>
              <a:t>12.07.2017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3428-DC81-4152-AF8D-599FAC6071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5E934-5967-4606-AB70-65AA168737F0}" type="datetime1">
              <a:rPr lang="ru-RU" smtClean="0"/>
              <a:pPr/>
              <a:t>12.07.2017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3428-DC81-4152-AF8D-599FAC6071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2EAC-8216-4A38-A836-331F9180AAB5}" type="datetime1">
              <a:rPr lang="ru-RU" smtClean="0"/>
              <a:pPr/>
              <a:t>12.07.2017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3428-DC81-4152-AF8D-599FAC6071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EF49B-AFE8-4D95-9C95-991C275DAE85}" type="datetime1">
              <a:rPr lang="ru-RU" smtClean="0"/>
              <a:pPr/>
              <a:t>12.07.2017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3428-DC81-4152-AF8D-599FAC6071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1CC89-6435-4B20-BD5D-29FF6E7C829E}" type="datetime1">
              <a:rPr lang="ru-RU" smtClean="0"/>
              <a:pPr/>
              <a:t>12.07.2017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3428-DC81-4152-AF8D-599FAC6071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85DA8-6536-4DFD-9F5C-8A947D4711CE}" type="datetime1">
              <a:rPr lang="ru-RU" smtClean="0"/>
              <a:pPr/>
              <a:t>12.07.2017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13428-DC81-4152-AF8D-599FAC6071A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79512" y="2587645"/>
            <a:ext cx="81369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ВСЕРОССИЙСКИЙ</a:t>
            </a:r>
          </a:p>
          <a:p>
            <a:pPr algn="ctr"/>
            <a:r>
              <a:rPr lang="ru-RU" sz="4000" dirty="0" smtClean="0"/>
              <a:t> ОНЛАЙН-ЧЕМПИОНАТ «ТЕТРИСМАНИЯ»</a:t>
            </a:r>
            <a:endParaRPr lang="ru-RU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916832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НЕСТАНДАРТНОЕ</a:t>
            </a:r>
            <a:r>
              <a:rPr lang="ru-RU" sz="3200" dirty="0"/>
              <a:t> </a:t>
            </a:r>
            <a:r>
              <a:rPr lang="ru-RU" sz="3200" dirty="0" smtClean="0"/>
              <a:t>ПРОДВИЖЕНИЕ</a:t>
            </a:r>
            <a:endParaRPr lang="ru-RU" sz="3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2"/>
          <p:cNvSpPr>
            <a:spLocks noChangeArrowheads="1"/>
          </p:cNvSpPr>
          <p:nvPr/>
        </p:nvSpPr>
        <p:spPr bwMode="auto">
          <a:xfrm>
            <a:off x="322730" y="32048"/>
            <a:ext cx="8770291" cy="55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90" tIns="47895" rIns="95790" bIns="47895">
            <a:spAutoFit/>
          </a:bodyPr>
          <a:lstStyle/>
          <a:p>
            <a:pPr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3000" b="1" dirty="0" smtClean="0"/>
              <a:t>Призовой фонд</a:t>
            </a:r>
            <a:endParaRPr lang="ru-RU" sz="3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57446"/>
            <a:ext cx="7905046" cy="5632345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20198"/>
            <a:ext cx="9144000" cy="631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20272" y="6448251"/>
            <a:ext cx="2133600" cy="365125"/>
          </a:xfrm>
        </p:spPr>
        <p:txBody>
          <a:bodyPr/>
          <a:lstStyle/>
          <a:p>
            <a:r>
              <a:rPr lang="ru-RU" b="1" dirty="0" smtClean="0">
                <a:solidFill>
                  <a:srgbClr val="663300"/>
                </a:solidFill>
              </a:rPr>
              <a:t>10</a:t>
            </a:r>
            <a:endParaRPr lang="ru-RU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507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2"/>
          <p:cNvSpPr>
            <a:spLocks noChangeArrowheads="1"/>
          </p:cNvSpPr>
          <p:nvPr/>
        </p:nvSpPr>
        <p:spPr bwMode="auto">
          <a:xfrm>
            <a:off x="322730" y="32048"/>
            <a:ext cx="8770291" cy="55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90" tIns="47895" rIns="95790" bIns="47895">
            <a:spAutoFit/>
          </a:bodyPr>
          <a:lstStyle/>
          <a:p>
            <a:pPr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3000" b="1" dirty="0" smtClean="0"/>
              <a:t>Награждение финалистов </a:t>
            </a:r>
            <a:endParaRPr lang="ru-RU" sz="3000" b="1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20198"/>
            <a:ext cx="9144000" cy="631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20272" y="6448251"/>
            <a:ext cx="2133600" cy="365125"/>
          </a:xfrm>
        </p:spPr>
        <p:txBody>
          <a:bodyPr/>
          <a:lstStyle/>
          <a:p>
            <a:r>
              <a:rPr lang="ru-RU" b="1" dirty="0" smtClean="0">
                <a:solidFill>
                  <a:srgbClr val="663300"/>
                </a:solidFill>
              </a:rPr>
              <a:t>11</a:t>
            </a:r>
            <a:endParaRPr lang="ru-RU" b="1" dirty="0">
              <a:solidFill>
                <a:srgbClr val="6633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70" y="590438"/>
            <a:ext cx="8164259" cy="544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87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2"/>
          <p:cNvSpPr>
            <a:spLocks noChangeArrowheads="1"/>
          </p:cNvSpPr>
          <p:nvPr/>
        </p:nvSpPr>
        <p:spPr bwMode="auto">
          <a:xfrm>
            <a:off x="322730" y="32048"/>
            <a:ext cx="8770291" cy="55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90" tIns="47895" rIns="95790" bIns="47895">
            <a:spAutoFit/>
          </a:bodyPr>
          <a:lstStyle/>
          <a:p>
            <a:pPr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3000" b="1" dirty="0" smtClean="0"/>
              <a:t>Награждение финалистов </a:t>
            </a:r>
            <a:endParaRPr lang="ru-RU" sz="3000" b="1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20198"/>
            <a:ext cx="9144000" cy="631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20272" y="6448251"/>
            <a:ext cx="2133600" cy="365125"/>
          </a:xfrm>
        </p:spPr>
        <p:txBody>
          <a:bodyPr/>
          <a:lstStyle/>
          <a:p>
            <a:r>
              <a:rPr lang="ru-RU" b="1" dirty="0" smtClean="0">
                <a:solidFill>
                  <a:srgbClr val="663300"/>
                </a:solidFill>
              </a:rPr>
              <a:t>12</a:t>
            </a:r>
            <a:endParaRPr lang="ru-RU" b="1" dirty="0">
              <a:solidFill>
                <a:srgbClr val="6633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70" y="590438"/>
            <a:ext cx="8164259" cy="544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52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2"/>
          <p:cNvSpPr>
            <a:spLocks noChangeArrowheads="1"/>
          </p:cNvSpPr>
          <p:nvPr/>
        </p:nvSpPr>
        <p:spPr bwMode="auto">
          <a:xfrm>
            <a:off x="322730" y="32048"/>
            <a:ext cx="8770291" cy="55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90" tIns="47895" rIns="95790" bIns="47895">
            <a:spAutoFit/>
          </a:bodyPr>
          <a:lstStyle/>
          <a:p>
            <a:pPr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3000" b="1" dirty="0" smtClean="0"/>
              <a:t>Победитель ТЕТРИСМАНИИ</a:t>
            </a:r>
            <a:endParaRPr lang="ru-RU" sz="3000" b="1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20198"/>
            <a:ext cx="9144000" cy="631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20272" y="6448251"/>
            <a:ext cx="2133600" cy="365125"/>
          </a:xfrm>
        </p:spPr>
        <p:txBody>
          <a:bodyPr/>
          <a:lstStyle/>
          <a:p>
            <a:r>
              <a:rPr lang="ru-RU" b="1" dirty="0" smtClean="0">
                <a:solidFill>
                  <a:srgbClr val="663300"/>
                </a:solidFill>
              </a:rPr>
              <a:t>13</a:t>
            </a:r>
            <a:endParaRPr lang="ru-RU" b="1" dirty="0">
              <a:solidFill>
                <a:srgbClr val="6633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38" y="1019490"/>
            <a:ext cx="7631034" cy="50866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2730" y="590438"/>
            <a:ext cx="5401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Евгений </a:t>
            </a:r>
            <a:r>
              <a:rPr lang="ru-RU" dirty="0" err="1" smtClean="0"/>
              <a:t>Кропачев</a:t>
            </a:r>
            <a:r>
              <a:rPr lang="ru-RU" dirty="0" smtClean="0"/>
              <a:t>, житель </a:t>
            </a:r>
            <a:r>
              <a:rPr lang="ru-RU" dirty="0" err="1" smtClean="0"/>
              <a:t>г.Кирова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5121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2"/>
          <p:cNvSpPr>
            <a:spLocks noChangeArrowheads="1"/>
          </p:cNvSpPr>
          <p:nvPr/>
        </p:nvSpPr>
        <p:spPr bwMode="auto">
          <a:xfrm>
            <a:off x="194194" y="67189"/>
            <a:ext cx="8770291" cy="55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90" tIns="47895" rIns="95790" bIns="47895">
            <a:spAutoFit/>
          </a:bodyPr>
          <a:lstStyle/>
          <a:p>
            <a:pPr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3000" b="1" dirty="0" smtClean="0"/>
              <a:t>Наши партнеры </a:t>
            </a:r>
            <a:endParaRPr lang="ru-RU" sz="3000" b="1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20198"/>
            <a:ext cx="9144000" cy="631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20272" y="6448251"/>
            <a:ext cx="2133600" cy="365125"/>
          </a:xfrm>
        </p:spPr>
        <p:txBody>
          <a:bodyPr/>
          <a:lstStyle/>
          <a:p>
            <a:r>
              <a:rPr lang="ru-RU" b="1" dirty="0" smtClean="0">
                <a:solidFill>
                  <a:srgbClr val="663300"/>
                </a:solidFill>
              </a:rPr>
              <a:t>14</a:t>
            </a:r>
            <a:endParaRPr lang="ru-RU" b="1" dirty="0">
              <a:solidFill>
                <a:srgbClr val="6633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4128459" cy="30963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501008"/>
            <a:ext cx="5715000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78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2"/>
          <p:cNvSpPr>
            <a:spLocks noChangeArrowheads="1"/>
          </p:cNvSpPr>
          <p:nvPr/>
        </p:nvSpPr>
        <p:spPr bwMode="auto">
          <a:xfrm>
            <a:off x="186854" y="517433"/>
            <a:ext cx="8770291" cy="55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90" tIns="47895" rIns="95790" bIns="47895">
            <a:spAutoFit/>
          </a:bodyPr>
          <a:lstStyle/>
          <a:p>
            <a:pPr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3000" b="1" dirty="0" smtClean="0"/>
              <a:t>Публикации в СМИ</a:t>
            </a:r>
            <a:endParaRPr lang="ru-RU" sz="3000" b="1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20198"/>
            <a:ext cx="9144000" cy="631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20272" y="6448251"/>
            <a:ext cx="2133600" cy="365125"/>
          </a:xfrm>
        </p:spPr>
        <p:txBody>
          <a:bodyPr/>
          <a:lstStyle/>
          <a:p>
            <a:r>
              <a:rPr lang="ru-RU" b="1" dirty="0" smtClean="0">
                <a:solidFill>
                  <a:srgbClr val="663300"/>
                </a:solidFill>
              </a:rPr>
              <a:t>15</a:t>
            </a:r>
            <a:endParaRPr lang="ru-RU" b="1" dirty="0">
              <a:solidFill>
                <a:srgbClr val="663300"/>
              </a:solidFill>
            </a:endParaRPr>
          </a:p>
        </p:txBody>
      </p:sp>
      <p:sp>
        <p:nvSpPr>
          <p:cNvPr id="3" name="AutoShape 3" descr="https://docviewer.yandex.ru/view/75936750/htmlimage?id=wsii-2h1aag5o1mosxf2aqn6cjo93wv3ya4fzw35i08rrn45pq42riz5tlwqanqyhasnbbi69lbj2sl0vkxnntxyq9l89adsrn88u82v&amp;name=image-8SEham7Zsq5Zrk2L4B.png"/>
          <p:cNvSpPr>
            <a:spLocks noChangeAspect="1" noChangeArrowheads="1"/>
          </p:cNvSpPr>
          <p:nvPr/>
        </p:nvSpPr>
        <p:spPr bwMode="auto">
          <a:xfrm>
            <a:off x="0" y="0"/>
            <a:ext cx="594360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2" descr="https://docviewer.yandex.ru/view/75936750/htmlimage?id=wsii-2h1aag5o1mosxf2aqn6cjo93wv3ya4fzw35i08rrn45pq42riz5tlwqanqyhasnbbi69lbj2sl0vkxnntxyq9l89adsrn88u82v&amp;name=image-am3hhbmoUL5HwcAYls.png"/>
          <p:cNvSpPr>
            <a:spLocks noChangeAspect="1" noChangeArrowheads="1"/>
          </p:cNvSpPr>
          <p:nvPr/>
        </p:nvSpPr>
        <p:spPr bwMode="auto">
          <a:xfrm>
            <a:off x="155575" y="-1736725"/>
            <a:ext cx="594360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0" name="Рисунок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" r="40098" b="5232"/>
          <a:stretch/>
        </p:blipFill>
        <p:spPr bwMode="auto">
          <a:xfrm>
            <a:off x="145122" y="1075823"/>
            <a:ext cx="4194578" cy="364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699792" y="-54064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2699792" y="325983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" name="Рисунок 14"/>
          <p:cNvPicPr/>
          <p:nvPr/>
        </p:nvPicPr>
        <p:blipFill rotWithShape="1">
          <a:blip r:embed="rId5" cstate="print"/>
          <a:srcRect l="15128" t="7488" r="16991" b="8465"/>
          <a:stretch/>
        </p:blipFill>
        <p:spPr bwMode="auto">
          <a:xfrm>
            <a:off x="4316853" y="269306"/>
            <a:ext cx="4675956" cy="3442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/>
          <p:nvPr/>
        </p:nvPicPr>
        <p:blipFill rotWithShape="1">
          <a:blip r:embed="rId6" cstate="print"/>
          <a:srcRect l="19128" t="7434" r="19051" b="4209"/>
          <a:stretch/>
        </p:blipFill>
        <p:spPr bwMode="auto">
          <a:xfrm>
            <a:off x="4557978" y="2983322"/>
            <a:ext cx="4315418" cy="3198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4572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2"/>
          <p:cNvSpPr>
            <a:spLocks noChangeArrowheads="1"/>
          </p:cNvSpPr>
          <p:nvPr/>
        </p:nvSpPr>
        <p:spPr bwMode="auto">
          <a:xfrm>
            <a:off x="201192" y="249418"/>
            <a:ext cx="8770291" cy="55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90" tIns="47895" rIns="95790" bIns="47895">
            <a:spAutoFit/>
          </a:bodyPr>
          <a:lstStyle/>
          <a:p>
            <a:pPr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3000" b="1" dirty="0" smtClean="0"/>
              <a:t>Социальные сети</a:t>
            </a:r>
            <a:endParaRPr lang="ru-RU" sz="3000" b="1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20198"/>
            <a:ext cx="9144000" cy="631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20272" y="6448251"/>
            <a:ext cx="2133600" cy="365125"/>
          </a:xfrm>
        </p:spPr>
        <p:txBody>
          <a:bodyPr/>
          <a:lstStyle/>
          <a:p>
            <a:r>
              <a:rPr lang="ru-RU" b="1" dirty="0" smtClean="0">
                <a:solidFill>
                  <a:srgbClr val="663300"/>
                </a:solidFill>
              </a:rPr>
              <a:t>15</a:t>
            </a:r>
            <a:endParaRPr lang="ru-RU" b="1" dirty="0">
              <a:solidFill>
                <a:srgbClr val="663300"/>
              </a:solidFill>
            </a:endParaRPr>
          </a:p>
        </p:txBody>
      </p:sp>
      <p:sp>
        <p:nvSpPr>
          <p:cNvPr id="3" name="AutoShape 3" descr="https://docviewer.yandex.ru/view/75936750/htmlimage?id=wsii-2h1aag5o1mosxf2aqn6cjo93wv3ya4fzw35i08rrn45pq42riz5tlwqanqyhasnbbi69lbj2sl0vkxnntxyq9l89adsrn88u82v&amp;name=image-8SEham7Zsq5Zrk2L4B.png"/>
          <p:cNvSpPr>
            <a:spLocks noChangeAspect="1" noChangeArrowheads="1"/>
          </p:cNvSpPr>
          <p:nvPr/>
        </p:nvSpPr>
        <p:spPr bwMode="auto">
          <a:xfrm>
            <a:off x="0" y="0"/>
            <a:ext cx="594360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2" descr="https://docviewer.yandex.ru/view/75936750/htmlimage?id=wsii-2h1aag5o1mosxf2aqn6cjo93wv3ya4fzw35i08rrn45pq42riz5tlwqanqyhasnbbi69lbj2sl0vkxnntxyq9l89adsrn88u82v&amp;name=image-am3hhbmoUL5HwcAYls.png"/>
          <p:cNvSpPr>
            <a:spLocks noChangeAspect="1" noChangeArrowheads="1"/>
          </p:cNvSpPr>
          <p:nvPr/>
        </p:nvSpPr>
        <p:spPr bwMode="auto">
          <a:xfrm>
            <a:off x="155575" y="-1736725"/>
            <a:ext cx="594360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699792" y="-54064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2699792" y="325983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32952"/>
            <a:ext cx="3495404" cy="40553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518" y="2203751"/>
            <a:ext cx="3669638" cy="39715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901" y="558082"/>
            <a:ext cx="3347864" cy="208389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798" y="2677262"/>
            <a:ext cx="257175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55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2"/>
          <p:cNvSpPr>
            <a:spLocks noChangeArrowheads="1"/>
          </p:cNvSpPr>
          <p:nvPr/>
        </p:nvSpPr>
        <p:spPr bwMode="auto">
          <a:xfrm>
            <a:off x="322730" y="32048"/>
            <a:ext cx="8770291" cy="55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90" tIns="47895" rIns="95790" bIns="47895">
            <a:spAutoFit/>
          </a:bodyPr>
          <a:lstStyle/>
          <a:p>
            <a:pPr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3000" b="1" dirty="0" smtClean="0"/>
              <a:t>Результаты </a:t>
            </a:r>
            <a:endParaRPr lang="ru-RU" sz="3000" b="1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20198"/>
            <a:ext cx="9144000" cy="631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20272" y="6448251"/>
            <a:ext cx="2133600" cy="365125"/>
          </a:xfrm>
        </p:spPr>
        <p:txBody>
          <a:bodyPr/>
          <a:lstStyle/>
          <a:p>
            <a:r>
              <a:rPr lang="ru-RU" b="1" dirty="0" smtClean="0">
                <a:solidFill>
                  <a:srgbClr val="663300"/>
                </a:solidFill>
              </a:rPr>
              <a:t>16</a:t>
            </a:r>
            <a:endParaRPr lang="ru-RU" b="1" dirty="0">
              <a:solidFill>
                <a:srgbClr val="6633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5407" y="764704"/>
            <a:ext cx="84249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Всероссийский онлайн-чемпионат </a:t>
            </a:r>
            <a:r>
              <a:rPr lang="ru-RU" dirty="0" smtClean="0"/>
              <a:t>«</a:t>
            </a:r>
            <a:r>
              <a:rPr lang="ru-RU" dirty="0" err="1" smtClean="0"/>
              <a:t>Тетрисмания</a:t>
            </a:r>
            <a:r>
              <a:rPr lang="ru-RU" dirty="0" smtClean="0"/>
              <a:t>» получил </a:t>
            </a:r>
            <a:r>
              <a:rPr lang="ru-RU" dirty="0"/>
              <a:t>широкое распространение в СМИ и социальных сетях. </a:t>
            </a:r>
            <a:endParaRPr lang="ru-RU" dirty="0" smtClean="0"/>
          </a:p>
          <a:p>
            <a:pPr algn="just"/>
            <a:r>
              <a:rPr lang="ru-RU" dirty="0" smtClean="0"/>
              <a:t>Публикации </a:t>
            </a:r>
            <a:r>
              <a:rPr lang="ru-RU" dirty="0"/>
              <a:t>вышли в </a:t>
            </a:r>
            <a:r>
              <a:rPr lang="ru-RU" b="1" dirty="0"/>
              <a:t>98 федеральных и региональных изданий</a:t>
            </a:r>
            <a:r>
              <a:rPr lang="ru-RU" dirty="0"/>
              <a:t>, в том числе и порталы недвижимости. </a:t>
            </a:r>
            <a:endParaRPr lang="ru-RU" dirty="0" smtClean="0"/>
          </a:p>
          <a:p>
            <a:pPr algn="just"/>
            <a:r>
              <a:rPr lang="ru-RU" dirty="0" smtClean="0"/>
              <a:t>По версии </a:t>
            </a:r>
            <a:r>
              <a:rPr lang="en-US" dirty="0" smtClean="0"/>
              <a:t>Life.ru</a:t>
            </a:r>
            <a:r>
              <a:rPr lang="ru-RU" dirty="0" smtClean="0"/>
              <a:t> «</a:t>
            </a:r>
            <a:r>
              <a:rPr lang="ru-RU" dirty="0" err="1" smtClean="0"/>
              <a:t>Тетрисмания</a:t>
            </a:r>
            <a:r>
              <a:rPr lang="ru-RU" dirty="0" smtClean="0"/>
              <a:t>» вошла в  ТОП-10 креативных рекламных акций 2016 года. </a:t>
            </a:r>
          </a:p>
          <a:p>
            <a:pPr algn="just"/>
            <a:r>
              <a:rPr lang="ru-RU" dirty="0" smtClean="0"/>
              <a:t>Охват </a:t>
            </a:r>
            <a:r>
              <a:rPr lang="ru-RU" dirty="0"/>
              <a:t>проекта ~</a:t>
            </a:r>
            <a:r>
              <a:rPr lang="ru-RU" b="1" dirty="0"/>
              <a:t>1,3 млн человек</a:t>
            </a:r>
            <a:r>
              <a:rPr lang="ru-RU" dirty="0"/>
              <a:t>. </a:t>
            </a:r>
            <a:endParaRPr lang="ru-RU" dirty="0" smtClean="0"/>
          </a:p>
          <a:p>
            <a:pPr algn="just"/>
            <a:r>
              <a:rPr lang="ru-RU" dirty="0" smtClean="0"/>
              <a:t>В конкурсе приняли </a:t>
            </a:r>
            <a:r>
              <a:rPr lang="ru-RU" dirty="0"/>
              <a:t>участие граждане из </a:t>
            </a:r>
            <a:r>
              <a:rPr lang="ru-RU" b="1" dirty="0"/>
              <a:t>84 регионов России</a:t>
            </a:r>
            <a:r>
              <a:rPr lang="ru-RU" dirty="0"/>
              <a:t>. </a:t>
            </a:r>
            <a:endParaRPr lang="ru-RU" dirty="0" smtClean="0"/>
          </a:p>
          <a:p>
            <a:pPr algn="just"/>
            <a:r>
              <a:rPr lang="ru-RU" dirty="0" smtClean="0"/>
              <a:t>Возраст </a:t>
            </a:r>
            <a:r>
              <a:rPr lang="ru-RU" dirty="0"/>
              <a:t>участников от 18 до 65 лет. </a:t>
            </a:r>
            <a:endParaRPr lang="ru-RU" dirty="0" smtClean="0"/>
          </a:p>
          <a:p>
            <a:pPr algn="just"/>
            <a:r>
              <a:rPr lang="ru-RU" dirty="0" smtClean="0"/>
              <a:t>Сайт </a:t>
            </a:r>
            <a:r>
              <a:rPr lang="ru-RU" dirty="0"/>
              <a:t>квартала ТЕТРИС посетило </a:t>
            </a:r>
            <a:r>
              <a:rPr lang="ru-RU" b="1" dirty="0"/>
              <a:t>более 250 тысяч человек</a:t>
            </a:r>
            <a:r>
              <a:rPr lang="ru-RU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5001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37312"/>
            <a:ext cx="9144000" cy="631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12"/>
          <p:cNvSpPr>
            <a:spLocks noChangeArrowheads="1"/>
          </p:cNvSpPr>
          <p:nvPr/>
        </p:nvSpPr>
        <p:spPr bwMode="auto">
          <a:xfrm>
            <a:off x="971600" y="2780928"/>
            <a:ext cx="7488832" cy="650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90" tIns="47895" rIns="95790" bIns="47895">
            <a:spAutoFit/>
          </a:bodyPr>
          <a:lstStyle/>
          <a:p>
            <a:pPr algn="ctr">
              <a:spcBef>
                <a:spcPts val="628"/>
              </a:spcBef>
            </a:pPr>
            <a:r>
              <a:rPr lang="ru-RU" sz="3600" b="1" dirty="0" smtClean="0"/>
              <a:t>Спасибо за внимание</a:t>
            </a:r>
            <a:endParaRPr lang="ru-RU" sz="2400" b="1" dirty="0">
              <a:solidFill>
                <a:srgbClr val="000000"/>
              </a:solidFill>
            </a:endParaRPr>
          </a:p>
        </p:txBody>
      </p:sp>
      <p:sp>
        <p:nvSpPr>
          <p:cNvPr id="16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20272" y="6448251"/>
            <a:ext cx="2133600" cy="365125"/>
          </a:xfrm>
        </p:spPr>
        <p:txBody>
          <a:bodyPr/>
          <a:lstStyle/>
          <a:p>
            <a:fld id="{39513428-DC81-4152-AF8D-599FAC6071A2}" type="slidenum">
              <a:rPr lang="ru-RU" b="1" smtClean="0">
                <a:solidFill>
                  <a:srgbClr val="663300"/>
                </a:solidFill>
              </a:rPr>
              <a:pPr/>
              <a:t>18</a:t>
            </a:fld>
            <a:endParaRPr lang="ru-RU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037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37312"/>
            <a:ext cx="9144000" cy="631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572" y="2616960"/>
            <a:ext cx="3803915" cy="3119198"/>
          </a:xfrm>
          <a:prstGeom prst="rect">
            <a:avLst/>
          </a:prstGeom>
        </p:spPr>
      </p:pic>
      <p:sp>
        <p:nvSpPr>
          <p:cNvPr id="6" name="Прямоугольник 12"/>
          <p:cNvSpPr>
            <a:spLocks noChangeArrowheads="1"/>
          </p:cNvSpPr>
          <p:nvPr/>
        </p:nvSpPr>
        <p:spPr bwMode="auto">
          <a:xfrm>
            <a:off x="194196" y="260648"/>
            <a:ext cx="8770291" cy="55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90" tIns="47895" rIns="95790" bIns="47895">
            <a:spAutoFit/>
          </a:bodyPr>
          <a:lstStyle/>
          <a:p>
            <a:pPr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3000" b="1" dirty="0" smtClean="0"/>
              <a:t>Главное </a:t>
            </a:r>
            <a:endParaRPr lang="ru-RU" sz="3000" b="1" dirty="0"/>
          </a:p>
        </p:txBody>
      </p:sp>
      <p:sp>
        <p:nvSpPr>
          <p:cNvPr id="12" name="Shape 351"/>
          <p:cNvSpPr/>
          <p:nvPr/>
        </p:nvSpPr>
        <p:spPr>
          <a:xfrm>
            <a:off x="360158" y="1015584"/>
            <a:ext cx="8418622" cy="1306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0020" tIns="60020" rIns="60020" bIns="60020">
            <a:spAutoFit/>
          </a:bodyPr>
          <a:lstStyle>
            <a:lvl1pPr defTabSz="430321">
              <a:defRPr sz="2400">
                <a:solidFill>
                  <a:srgbClr val="414141"/>
                </a:solidFill>
              </a:defRPr>
            </a:lvl1pPr>
          </a:lstStyle>
          <a:p>
            <a:pPr algn="just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lang="ru-RU" sz="1800" b="1" dirty="0" smtClean="0"/>
              <a:t>Проект продвижения:</a:t>
            </a:r>
            <a:r>
              <a:rPr lang="ru-RU" sz="1800" dirty="0" smtClean="0"/>
              <a:t> </a:t>
            </a:r>
            <a:r>
              <a:rPr lang="ru-RU" sz="1800" dirty="0"/>
              <a:t>квартал ТЕТРИС</a:t>
            </a:r>
          </a:p>
          <a:p>
            <a:pPr algn="just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lang="ru-RU" sz="1800" b="1" dirty="0" smtClean="0"/>
              <a:t>Цель</a:t>
            </a:r>
            <a:r>
              <a:rPr lang="ru-RU" sz="1800" b="1" dirty="0"/>
              <a:t>:</a:t>
            </a:r>
            <a:r>
              <a:rPr lang="ru-RU" sz="1800" dirty="0"/>
              <a:t> разработать креативный и нестандартный продукт продвижения проекта, способствующий </a:t>
            </a:r>
            <a:r>
              <a:rPr lang="ru-RU" sz="1800" dirty="0" smtClean="0"/>
              <a:t>повышению узнаваемости и лояльности </a:t>
            </a:r>
            <a:r>
              <a:rPr lang="ru-RU" sz="1800" dirty="0"/>
              <a:t>к </a:t>
            </a:r>
            <a:r>
              <a:rPr lang="ru-RU" sz="1800" dirty="0" smtClean="0"/>
              <a:t>бренду.</a:t>
            </a:r>
            <a:endParaRPr lang="ru-RU" sz="1800" dirty="0"/>
          </a:p>
          <a:p>
            <a:pPr algn="just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lang="ru-RU" sz="1300" spc="-5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1300" spc="-5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20272" y="6448251"/>
            <a:ext cx="2133600" cy="365125"/>
          </a:xfrm>
        </p:spPr>
        <p:txBody>
          <a:bodyPr/>
          <a:lstStyle/>
          <a:p>
            <a:fld id="{39513428-DC81-4152-AF8D-599FAC6071A2}" type="slidenum">
              <a:rPr lang="ru-RU" b="1" smtClean="0">
                <a:solidFill>
                  <a:srgbClr val="663300"/>
                </a:solidFill>
              </a:rPr>
              <a:pPr/>
              <a:t>2</a:t>
            </a:fld>
            <a:endParaRPr lang="ru-RU" b="1" dirty="0">
              <a:solidFill>
                <a:srgbClr val="663300"/>
              </a:solidFill>
            </a:endParaRPr>
          </a:p>
        </p:txBody>
      </p:sp>
      <p:sp>
        <p:nvSpPr>
          <p:cNvPr id="11" name="Shape 351"/>
          <p:cNvSpPr/>
          <p:nvPr/>
        </p:nvSpPr>
        <p:spPr>
          <a:xfrm>
            <a:off x="360158" y="2598735"/>
            <a:ext cx="4643890" cy="313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0020" tIns="60020" rIns="60020" bIns="60020">
            <a:spAutoFit/>
          </a:bodyPr>
          <a:lstStyle>
            <a:lvl1pPr defTabSz="430321">
              <a:defRPr sz="2400">
                <a:solidFill>
                  <a:srgbClr val="414141"/>
                </a:solidFill>
              </a:defRPr>
            </a:lvl1pPr>
          </a:lstStyle>
          <a:p>
            <a:r>
              <a:rPr lang="ru-RU" sz="1400" i="1" dirty="0"/>
              <a:t>«Квартал ТЕТРИС» представляет собой автономный </a:t>
            </a:r>
            <a:r>
              <a:rPr lang="ru-RU" sz="1400" i="1" dirty="0" err="1"/>
              <a:t>микрогород</a:t>
            </a:r>
            <a:r>
              <a:rPr lang="ru-RU" sz="1400" i="1" dirty="0"/>
              <a:t>, расположенный на северо-западе от Москвы в 2 км от МКАД. Общая площадь застройки - 10,4 га. Архитектурный комплекс из 9 домов от 26 до 32 этажей объединит подземный паркинг и торгово-развлекательный центр. На территории квартала будут возведены детский сад, школа, медицинский и административно-гостиничный комплексы, спортивные и детские площадки, зоны отдыха.  </a:t>
            </a:r>
          </a:p>
          <a:p>
            <a:r>
              <a:rPr lang="ru-RU" sz="1400" i="1" dirty="0"/>
              <a:t>На выбор покупателей представлено 8 вариантов планировок от 18,08 до 88 кв. м. без отделки и с отделкой. Покупая квартиры с ремонтом, клиенты получают готовое жилье с мебелью, сантехникой и даже бытовой техникой. </a:t>
            </a:r>
          </a:p>
        </p:txBody>
      </p:sp>
    </p:spTree>
    <p:extLst>
      <p:ext uri="{BB962C8B-B14F-4D97-AF65-F5344CB8AC3E}">
        <p14:creationId xmlns:p14="http://schemas.microsoft.com/office/powerpoint/2010/main" val="756083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37312"/>
            <a:ext cx="9144000" cy="631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12"/>
          <p:cNvSpPr>
            <a:spLocks noChangeArrowheads="1"/>
          </p:cNvSpPr>
          <p:nvPr/>
        </p:nvSpPr>
        <p:spPr bwMode="auto">
          <a:xfrm>
            <a:off x="194196" y="260648"/>
            <a:ext cx="8770291" cy="55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90" tIns="47895" rIns="95790" bIns="47895">
            <a:spAutoFit/>
          </a:bodyPr>
          <a:lstStyle/>
          <a:p>
            <a:pPr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3000" b="1" dirty="0" err="1" smtClean="0"/>
              <a:t>Инсайт</a:t>
            </a:r>
            <a:r>
              <a:rPr lang="ru-RU" sz="3000" b="1" dirty="0" smtClean="0"/>
              <a:t>:</a:t>
            </a:r>
            <a:endParaRPr lang="ru-RU" sz="3000" b="1" dirty="0"/>
          </a:p>
        </p:txBody>
      </p:sp>
      <p:sp>
        <p:nvSpPr>
          <p:cNvPr id="12" name="Shape 351"/>
          <p:cNvSpPr/>
          <p:nvPr/>
        </p:nvSpPr>
        <p:spPr>
          <a:xfrm>
            <a:off x="245652" y="792721"/>
            <a:ext cx="4348425" cy="6061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0020" tIns="60020" rIns="60020" bIns="60020">
            <a:spAutoFit/>
          </a:bodyPr>
          <a:lstStyle>
            <a:lvl1pPr defTabSz="430321">
              <a:defRPr sz="2400">
                <a:solidFill>
                  <a:srgbClr val="414141"/>
                </a:solidFill>
              </a:defRPr>
            </a:lvl1pPr>
          </a:lstStyle>
          <a:p>
            <a:pPr algn="just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lang="ru-RU" sz="1800" dirty="0">
                <a:solidFill>
                  <a:srgbClr val="000000"/>
                </a:solidFill>
              </a:rPr>
              <a:t>Многие из нас </a:t>
            </a:r>
            <a:r>
              <a:rPr lang="ru-RU" sz="1800" dirty="0" smtClean="0">
                <a:solidFill>
                  <a:srgbClr val="000000"/>
                </a:solidFill>
              </a:rPr>
              <a:t>живут не той </a:t>
            </a:r>
            <a:r>
              <a:rPr lang="ru-RU" sz="1800" dirty="0">
                <a:solidFill>
                  <a:srgbClr val="000000"/>
                </a:solidFill>
              </a:rPr>
              <a:t>жизнью, о которой мечтают. Лишь единицы готовы изменить свою судьбу. Все дело в том, что люди либо не верят в себя, либо у них нет условий для осуществления задуманного. Мы решили создать такие условия, при которых шанс на новую жизнь увеличивается в несколько раз. И провели первый Всероссийский онлайн-чемпионат </a:t>
            </a:r>
            <a:r>
              <a:rPr lang="ru-RU" sz="1800" dirty="0" err="1">
                <a:solidFill>
                  <a:srgbClr val="000000"/>
                </a:solidFill>
              </a:rPr>
              <a:t>Тетрисмания</a:t>
            </a:r>
            <a:r>
              <a:rPr lang="ru-RU" sz="1800" dirty="0">
                <a:solidFill>
                  <a:srgbClr val="000000"/>
                </a:solidFill>
              </a:rPr>
              <a:t>, в котором нет проигравших. Каждый участник чемпионата мог стать обладателем призового фонда: скидки на квартиры, комплекты-мебели и дизайн-проекты в стиле квартала Тетрис. Победитель конкурса получил однокомнатную меблированную квартиру в </a:t>
            </a:r>
            <a:r>
              <a:rPr lang="ru-RU" sz="1800" dirty="0" smtClean="0">
                <a:solidFill>
                  <a:srgbClr val="000000"/>
                </a:solidFill>
              </a:rPr>
              <a:t>жилом комплексе.</a:t>
            </a:r>
            <a:endParaRPr lang="ru-RU" sz="18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endParaRPr lang="ru-RU" sz="1800" dirty="0"/>
          </a:p>
          <a:p>
            <a:pPr algn="just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endParaRPr lang="ru-RU" sz="14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8600" indent="-228600" algn="just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lang="ru-RU" sz="14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</a:t>
            </a:r>
          </a:p>
          <a:p>
            <a:pPr marL="228600" indent="-228600" algn="just">
              <a:spcBef>
                <a:spcPts val="600"/>
              </a:spcBef>
              <a:buFont typeface="Wingdings" pitchFamily="2" charset="2"/>
              <a:buChar char="v"/>
              <a:defRPr sz="1800">
                <a:solidFill>
                  <a:srgbClr val="000000"/>
                </a:solidFill>
              </a:defRPr>
            </a:pPr>
            <a:endParaRPr lang="ru-RU" sz="14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20272" y="6448251"/>
            <a:ext cx="2133600" cy="365125"/>
          </a:xfrm>
        </p:spPr>
        <p:txBody>
          <a:bodyPr/>
          <a:lstStyle/>
          <a:p>
            <a:fld id="{39513428-DC81-4152-AF8D-599FAC6071A2}" type="slidenum">
              <a:rPr lang="ru-RU" b="1" smtClean="0">
                <a:solidFill>
                  <a:srgbClr val="663300"/>
                </a:solidFill>
              </a:rPr>
              <a:pPr/>
              <a:t>3</a:t>
            </a:fld>
            <a:endParaRPr lang="ru-RU" b="1" dirty="0">
              <a:solidFill>
                <a:srgbClr val="6633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9729" y="1029977"/>
            <a:ext cx="4075702" cy="454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1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37312"/>
            <a:ext cx="9144000" cy="631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12"/>
          <p:cNvSpPr>
            <a:spLocks noChangeArrowheads="1"/>
          </p:cNvSpPr>
          <p:nvPr/>
        </p:nvSpPr>
        <p:spPr bwMode="auto">
          <a:xfrm>
            <a:off x="194196" y="260648"/>
            <a:ext cx="8770291" cy="55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90" tIns="47895" rIns="95790" bIns="47895">
            <a:spAutoFit/>
          </a:bodyPr>
          <a:lstStyle/>
          <a:p>
            <a:pPr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3000" b="1" dirty="0" smtClean="0"/>
              <a:t>Концепция </a:t>
            </a:r>
            <a:endParaRPr lang="ru-RU" sz="3000" b="1" dirty="0"/>
          </a:p>
        </p:txBody>
      </p:sp>
      <p:sp>
        <p:nvSpPr>
          <p:cNvPr id="16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20272" y="6448251"/>
            <a:ext cx="2133600" cy="365125"/>
          </a:xfrm>
        </p:spPr>
        <p:txBody>
          <a:bodyPr/>
          <a:lstStyle/>
          <a:p>
            <a:fld id="{39513428-DC81-4152-AF8D-599FAC6071A2}" type="slidenum">
              <a:rPr lang="ru-RU" b="1" smtClean="0">
                <a:solidFill>
                  <a:srgbClr val="663300"/>
                </a:solidFill>
              </a:rPr>
              <a:pPr/>
              <a:t>4</a:t>
            </a:fld>
            <a:endParaRPr lang="ru-RU" b="1" dirty="0">
              <a:solidFill>
                <a:srgbClr val="663300"/>
              </a:solidFill>
            </a:endParaRPr>
          </a:p>
        </p:txBody>
      </p:sp>
      <p:sp>
        <p:nvSpPr>
          <p:cNvPr id="9" name="Shape 351"/>
          <p:cNvSpPr/>
          <p:nvPr/>
        </p:nvSpPr>
        <p:spPr>
          <a:xfrm>
            <a:off x="5652120" y="5833298"/>
            <a:ext cx="2467073" cy="27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0020" tIns="60020" rIns="60020" bIns="60020">
            <a:spAutoFit/>
          </a:bodyPr>
          <a:lstStyle>
            <a:lvl1pPr defTabSz="430321">
              <a:defRPr sz="2400">
                <a:solidFill>
                  <a:srgbClr val="414141"/>
                </a:solidFill>
              </a:defRPr>
            </a:lvl1pPr>
          </a:lstStyle>
          <a:p>
            <a:pPr algn="just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lang="ru-RU" sz="1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Вид </a:t>
            </a:r>
            <a:r>
              <a:rPr lang="ru-RU" sz="1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Ново-Савиновский район </a:t>
            </a:r>
            <a:endParaRPr lang="ru-RU" sz="1000" i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932648" y="4112068"/>
            <a:ext cx="1285095" cy="1564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30869" y="883494"/>
            <a:ext cx="8496944" cy="1444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3032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defRPr sz="1800">
                <a:solidFill>
                  <a:srgbClr val="000000"/>
                </a:solidFill>
              </a:defRPr>
            </a:pPr>
            <a:r>
              <a:rPr lang="ru-RU" dirty="0">
                <a:solidFill>
                  <a:srgbClr val="000000"/>
                </a:solidFill>
              </a:rPr>
              <a:t>«</a:t>
            </a:r>
            <a:r>
              <a:rPr lang="ru-RU" dirty="0" err="1">
                <a:solidFill>
                  <a:srgbClr val="000000"/>
                </a:solidFill>
              </a:rPr>
              <a:t>Тетрисмания</a:t>
            </a:r>
            <a:r>
              <a:rPr lang="ru-RU" dirty="0">
                <a:solidFill>
                  <a:srgbClr val="000000"/>
                </a:solidFill>
              </a:rPr>
              <a:t>» - </a:t>
            </a:r>
            <a:r>
              <a:rPr lang="ru-RU" dirty="0" smtClean="0">
                <a:solidFill>
                  <a:srgbClr val="000000"/>
                </a:solidFill>
              </a:rPr>
              <a:t>Всероссийский </a:t>
            </a:r>
            <a:r>
              <a:rPr lang="ru-RU" dirty="0">
                <a:solidFill>
                  <a:srgbClr val="000000"/>
                </a:solidFill>
              </a:rPr>
              <a:t>онлайн-чемпионат, в </a:t>
            </a:r>
            <a:r>
              <a:rPr lang="ru-RU" dirty="0" smtClean="0">
                <a:solidFill>
                  <a:srgbClr val="000000"/>
                </a:solidFill>
              </a:rPr>
              <a:t>котором </a:t>
            </a:r>
            <a:r>
              <a:rPr lang="ru-RU" dirty="0">
                <a:solidFill>
                  <a:srgbClr val="000000"/>
                </a:solidFill>
              </a:rPr>
              <a:t>любой желающий гражданин РФ, достигший 18-летнего возраста, мог выиграть квартиру в квартале ТЕТРИС</a:t>
            </a:r>
            <a:r>
              <a:rPr lang="ru-RU" dirty="0" smtClean="0">
                <a:solidFill>
                  <a:srgbClr val="000000"/>
                </a:solidFill>
              </a:rPr>
              <a:t>. </a:t>
            </a:r>
            <a:r>
              <a:rPr lang="ru-RU" dirty="0"/>
              <a:t>Период реализации: </a:t>
            </a:r>
            <a:r>
              <a:rPr lang="ru-RU" dirty="0" smtClean="0"/>
              <a:t>ноябрь </a:t>
            </a:r>
            <a:r>
              <a:rPr lang="ru-RU" dirty="0"/>
              <a:t>– декабрь 2016 г.</a:t>
            </a:r>
          </a:p>
          <a:p>
            <a:pPr algn="just" defTabSz="43032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defRPr sz="1800">
                <a:solidFill>
                  <a:srgbClr val="000000"/>
                </a:solidFill>
              </a:defRPr>
            </a:pP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792" y="1864654"/>
            <a:ext cx="8316416" cy="428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1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37312"/>
            <a:ext cx="9144000" cy="631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12"/>
          <p:cNvSpPr>
            <a:spLocks noChangeArrowheads="1"/>
          </p:cNvSpPr>
          <p:nvPr/>
        </p:nvSpPr>
        <p:spPr bwMode="auto">
          <a:xfrm>
            <a:off x="194196" y="260648"/>
            <a:ext cx="8770291" cy="55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90" tIns="47895" rIns="95790" bIns="47895">
            <a:spAutoFit/>
          </a:bodyPr>
          <a:lstStyle/>
          <a:p>
            <a:pPr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3000" b="1" dirty="0" smtClean="0"/>
              <a:t>Реализация</a:t>
            </a:r>
            <a:endParaRPr lang="ru-RU" sz="3000" b="1" dirty="0"/>
          </a:p>
        </p:txBody>
      </p:sp>
      <p:sp>
        <p:nvSpPr>
          <p:cNvPr id="12" name="Shape 351"/>
          <p:cNvSpPr/>
          <p:nvPr/>
        </p:nvSpPr>
        <p:spPr>
          <a:xfrm>
            <a:off x="307975" y="1029977"/>
            <a:ext cx="8339818" cy="398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0020" tIns="60020" rIns="60020" bIns="60020">
            <a:spAutoFit/>
          </a:bodyPr>
          <a:lstStyle>
            <a:lvl1pPr defTabSz="430321">
              <a:defRPr sz="2400">
                <a:solidFill>
                  <a:srgbClr val="414141"/>
                </a:solidFill>
              </a:defRPr>
            </a:lvl1pPr>
          </a:lstStyle>
          <a:p>
            <a:pPr algn="just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lang="ru-RU" sz="1800" dirty="0" err="1" smtClean="0"/>
              <a:t>Тетрисмания</a:t>
            </a:r>
            <a:r>
              <a:rPr lang="ru-RU" sz="1800" dirty="0" smtClean="0"/>
              <a:t> проходила в два этапа – </a:t>
            </a:r>
            <a:r>
              <a:rPr lang="ru-RU" sz="1800" dirty="0"/>
              <a:t>отборочный онлайн-тур и </a:t>
            </a:r>
            <a:r>
              <a:rPr lang="ru-RU" sz="1800" dirty="0" smtClean="0"/>
              <a:t>финал.</a:t>
            </a:r>
            <a:endParaRPr lang="ru-RU" sz="1200" i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20272" y="6448251"/>
            <a:ext cx="2133600" cy="365125"/>
          </a:xfrm>
        </p:spPr>
        <p:txBody>
          <a:bodyPr/>
          <a:lstStyle/>
          <a:p>
            <a:fld id="{39513428-DC81-4152-AF8D-599FAC6071A2}" type="slidenum">
              <a:rPr lang="ru-RU" b="1" smtClean="0">
                <a:solidFill>
                  <a:srgbClr val="663300"/>
                </a:solidFill>
              </a:rPr>
              <a:pPr/>
              <a:t>5</a:t>
            </a:fld>
            <a:endParaRPr lang="ru-RU" b="1" dirty="0">
              <a:solidFill>
                <a:srgbClr val="663300"/>
              </a:solidFill>
            </a:endParaRPr>
          </a:p>
        </p:txBody>
      </p:sp>
      <p:sp>
        <p:nvSpPr>
          <p:cNvPr id="4" name="AutoShape 4" descr="РіРѕРіРѕР»СЏ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РіРѕРіРѕР»СЏ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07975" y="1639127"/>
            <a:ext cx="251016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</a:rPr>
              <a:t>Отборочный тур:</a:t>
            </a:r>
          </a:p>
          <a:p>
            <a:r>
              <a:rPr lang="ru-RU" dirty="0">
                <a:solidFill>
                  <a:srgbClr val="000000"/>
                </a:solidFill>
              </a:rPr>
              <a:t>Шаг 1  - Авторизация через социальные сети на странице конкурса</a:t>
            </a:r>
            <a:r>
              <a:rPr lang="en-US" dirty="0">
                <a:solidFill>
                  <a:srgbClr val="000000"/>
                </a:solidFill>
              </a:rPr>
              <a:t> tetrismania.ru</a:t>
            </a:r>
            <a:r>
              <a:rPr lang="ru-RU" dirty="0">
                <a:solidFill>
                  <a:srgbClr val="000000"/>
                </a:solidFill>
              </a:rPr>
              <a:t> </a:t>
            </a:r>
          </a:p>
          <a:p>
            <a:r>
              <a:rPr lang="ru-RU" dirty="0">
                <a:solidFill>
                  <a:srgbClr val="000000"/>
                </a:solidFill>
              </a:rPr>
              <a:t>Шаг 2  - </a:t>
            </a:r>
            <a:r>
              <a:rPr lang="ru-RU" dirty="0" smtClean="0">
                <a:solidFill>
                  <a:srgbClr val="000000"/>
                </a:solidFill>
              </a:rPr>
              <a:t>Тестирование </a:t>
            </a:r>
            <a:r>
              <a:rPr lang="ru-RU" dirty="0">
                <a:solidFill>
                  <a:srgbClr val="000000"/>
                </a:solidFill>
              </a:rPr>
              <a:t>Пробуем себя в игре</a:t>
            </a:r>
          </a:p>
          <a:p>
            <a:r>
              <a:rPr lang="ru-RU" dirty="0">
                <a:solidFill>
                  <a:srgbClr val="000000"/>
                </a:solidFill>
              </a:rPr>
              <a:t>Шаг 3 – </a:t>
            </a:r>
            <a:r>
              <a:rPr lang="ru-RU" dirty="0" smtClean="0">
                <a:solidFill>
                  <a:srgbClr val="000000"/>
                </a:solidFill>
              </a:rPr>
              <a:t>Онлайн-игра </a:t>
            </a:r>
            <a:r>
              <a:rPr lang="ru-RU" dirty="0">
                <a:solidFill>
                  <a:srgbClr val="000000"/>
                </a:solidFill>
              </a:rPr>
              <a:t>Набираем очки, чтобы занять как можно более высокую позицию в рейтинге</a:t>
            </a:r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1498509"/>
            <a:ext cx="5861904" cy="46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27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37312"/>
            <a:ext cx="9144000" cy="631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20272" y="6448251"/>
            <a:ext cx="2133600" cy="365125"/>
          </a:xfrm>
        </p:spPr>
        <p:txBody>
          <a:bodyPr/>
          <a:lstStyle/>
          <a:p>
            <a:fld id="{39513428-DC81-4152-AF8D-599FAC6071A2}" type="slidenum">
              <a:rPr lang="ru-RU" b="1" smtClean="0">
                <a:solidFill>
                  <a:srgbClr val="663300"/>
                </a:solidFill>
              </a:rPr>
              <a:pPr/>
              <a:t>6</a:t>
            </a:fld>
            <a:endParaRPr lang="ru-RU" b="1" dirty="0">
              <a:solidFill>
                <a:srgbClr val="6633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1419" y="255120"/>
            <a:ext cx="8136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</a:rPr>
              <a:t>В отборочном туре </a:t>
            </a:r>
            <a:r>
              <a:rPr lang="ru-RU" dirty="0" err="1">
                <a:solidFill>
                  <a:srgbClr val="000000"/>
                </a:solidFill>
              </a:rPr>
              <a:t>Тетрисмании</a:t>
            </a:r>
            <a:r>
              <a:rPr lang="ru-RU" dirty="0">
                <a:solidFill>
                  <a:srgbClr val="000000"/>
                </a:solidFill>
              </a:rPr>
              <a:t> приняли участие </a:t>
            </a:r>
            <a:r>
              <a:rPr lang="ru-RU" dirty="0" smtClean="0">
                <a:solidFill>
                  <a:srgbClr val="000000"/>
                </a:solidFill>
              </a:rPr>
              <a:t>более </a:t>
            </a:r>
            <a:r>
              <a:rPr lang="ru-RU" dirty="0">
                <a:solidFill>
                  <a:srgbClr val="000000"/>
                </a:solidFill>
              </a:rPr>
              <a:t>16 тысяч человек,  в финал вышло 15 </a:t>
            </a:r>
            <a:r>
              <a:rPr lang="ru-RU" dirty="0" smtClean="0">
                <a:solidFill>
                  <a:srgbClr val="000000"/>
                </a:solidFill>
              </a:rPr>
              <a:t>конкурсантов.</a:t>
            </a:r>
          </a:p>
          <a:p>
            <a:endParaRPr lang="ru-RU" dirty="0">
              <a:solidFill>
                <a:srgbClr val="000000"/>
              </a:solidFill>
            </a:endParaRPr>
          </a:p>
          <a:p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17" y="1268760"/>
            <a:ext cx="4538245" cy="453824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0528" y="1288722"/>
            <a:ext cx="4518283" cy="451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622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2"/>
          <p:cNvSpPr>
            <a:spLocks noChangeArrowheads="1"/>
          </p:cNvSpPr>
          <p:nvPr/>
        </p:nvSpPr>
        <p:spPr bwMode="auto">
          <a:xfrm>
            <a:off x="194196" y="260648"/>
            <a:ext cx="8770291" cy="55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90" tIns="47895" rIns="95790" bIns="47895">
            <a:spAutoFit/>
          </a:bodyPr>
          <a:lstStyle/>
          <a:p>
            <a:pPr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3000" b="1" dirty="0" smtClean="0"/>
              <a:t>Финал ТЕТРИСМАНИИ</a:t>
            </a:r>
            <a:endParaRPr lang="ru-RU" sz="3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73022"/>
            <a:ext cx="7848872" cy="5233150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20198"/>
            <a:ext cx="9144000" cy="631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20272" y="6448251"/>
            <a:ext cx="2133600" cy="365125"/>
          </a:xfrm>
        </p:spPr>
        <p:txBody>
          <a:bodyPr/>
          <a:lstStyle/>
          <a:p>
            <a:r>
              <a:rPr lang="ru-RU" b="1" dirty="0" smtClean="0">
                <a:solidFill>
                  <a:srgbClr val="663300"/>
                </a:solidFill>
              </a:rPr>
              <a:t>7</a:t>
            </a:r>
            <a:endParaRPr lang="ru-RU" b="1" dirty="0">
              <a:solidFill>
                <a:srgbClr val="6633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76056" y="5494770"/>
            <a:ext cx="3528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17 декабря 2016г, г. Красногорск, </a:t>
            </a:r>
          </a:p>
          <a:p>
            <a:r>
              <a:rPr lang="ru-RU" dirty="0" smtClean="0"/>
              <a:t>офис ГК «Садовое кольцо»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0068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2"/>
          <p:cNvSpPr>
            <a:spLocks noChangeArrowheads="1"/>
          </p:cNvSpPr>
          <p:nvPr/>
        </p:nvSpPr>
        <p:spPr bwMode="auto">
          <a:xfrm>
            <a:off x="194194" y="172969"/>
            <a:ext cx="8770291" cy="55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90" tIns="47895" rIns="95790" bIns="47895">
            <a:spAutoFit/>
          </a:bodyPr>
          <a:lstStyle/>
          <a:p>
            <a:pPr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3000" b="1" dirty="0" smtClean="0"/>
              <a:t>Финал ТЕТРИСМАНИИ</a:t>
            </a:r>
            <a:endParaRPr lang="ru-RU" sz="3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18070"/>
            <a:ext cx="7634778" cy="5089357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20198"/>
            <a:ext cx="9144000" cy="631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20272" y="6448251"/>
            <a:ext cx="2133600" cy="365125"/>
          </a:xfrm>
        </p:spPr>
        <p:txBody>
          <a:bodyPr/>
          <a:lstStyle/>
          <a:p>
            <a:r>
              <a:rPr lang="ru-RU" b="1" dirty="0" smtClean="0">
                <a:solidFill>
                  <a:srgbClr val="663300"/>
                </a:solidFill>
              </a:rPr>
              <a:t>8</a:t>
            </a:r>
            <a:endParaRPr lang="ru-RU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835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2"/>
          <p:cNvSpPr>
            <a:spLocks noChangeArrowheads="1"/>
          </p:cNvSpPr>
          <p:nvPr/>
        </p:nvSpPr>
        <p:spPr bwMode="auto">
          <a:xfrm>
            <a:off x="194196" y="260648"/>
            <a:ext cx="8770291" cy="55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90" tIns="47895" rIns="95790" bIns="47895">
            <a:spAutoFit/>
          </a:bodyPr>
          <a:lstStyle/>
          <a:p>
            <a:pPr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3000" b="1" dirty="0" smtClean="0"/>
              <a:t>Финал </a:t>
            </a:r>
            <a:r>
              <a:rPr lang="ru-RU" sz="3000" b="1" dirty="0"/>
              <a:t>«</a:t>
            </a:r>
            <a:r>
              <a:rPr lang="ru-RU" sz="3000" b="1" dirty="0" err="1"/>
              <a:t>Тетрисмании</a:t>
            </a:r>
            <a:r>
              <a:rPr lang="ru-RU" sz="3000" b="1" dirty="0"/>
              <a:t>»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47" y="837675"/>
            <a:ext cx="7834188" cy="5223292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20198"/>
            <a:ext cx="9144000" cy="631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20272" y="6448251"/>
            <a:ext cx="2133600" cy="365125"/>
          </a:xfrm>
        </p:spPr>
        <p:txBody>
          <a:bodyPr/>
          <a:lstStyle/>
          <a:p>
            <a:r>
              <a:rPr lang="ru-RU" b="1" dirty="0" smtClean="0">
                <a:solidFill>
                  <a:srgbClr val="663300"/>
                </a:solidFill>
              </a:rPr>
              <a:t>9</a:t>
            </a:r>
            <a:endParaRPr lang="ru-RU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3189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1826</TotalTime>
  <Words>532</Words>
  <Application>Microsoft Office PowerPoint</Application>
  <PresentationFormat>Экран (4:3)</PresentationFormat>
  <Paragraphs>83</Paragraphs>
  <Slides>18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Times New Roman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Кудряшов Александр Валерьевич</dc:creator>
  <cp:lastModifiedBy>1</cp:lastModifiedBy>
  <cp:revision>224</cp:revision>
  <cp:lastPrinted>2017-06-14T15:02:41Z</cp:lastPrinted>
  <dcterms:created xsi:type="dcterms:W3CDTF">2015-03-19T07:24:19Z</dcterms:created>
  <dcterms:modified xsi:type="dcterms:W3CDTF">2017-07-12T09:31:02Z</dcterms:modified>
</cp:coreProperties>
</file>