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3" r:id="rId3"/>
    <p:sldId id="290" r:id="rId4"/>
    <p:sldId id="287" r:id="rId5"/>
    <p:sldId id="291" r:id="rId6"/>
    <p:sldId id="289" r:id="rId7"/>
    <p:sldId id="278" r:id="rId8"/>
    <p:sldId id="281" r:id="rId9"/>
    <p:sldId id="294" r:id="rId10"/>
    <p:sldId id="295" r:id="rId11"/>
    <p:sldId id="276" r:id="rId12"/>
    <p:sldId id="277" r:id="rId13"/>
    <p:sldId id="265" r:id="rId14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CFAF3D2-7760-41B4-B27C-9A0F505E5A9A}">
          <p14:sldIdLst/>
        </p14:section>
        <p14:section name="Раздел без заголовка" id="{E468A592-8B06-4089-A1E1-72A8A0491B68}">
          <p14:sldIdLst>
            <p14:sldId id="271"/>
            <p14:sldId id="273"/>
            <p14:sldId id="290"/>
            <p14:sldId id="287"/>
            <p14:sldId id="291"/>
            <p14:sldId id="289"/>
            <p14:sldId id="278"/>
            <p14:sldId id="281"/>
            <p14:sldId id="294"/>
            <p14:sldId id="295"/>
            <p14:sldId id="276"/>
            <p14:sldId id="277"/>
            <p14:sldId id="2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4C3D"/>
    <a:srgbClr val="65B65A"/>
    <a:srgbClr val="E7462B"/>
    <a:srgbClr val="FAB400"/>
    <a:srgbClr val="00A8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20" autoAdjust="0"/>
    <p:restoredTop sz="94660"/>
  </p:normalViewPr>
  <p:slideViewPr>
    <p:cSldViewPr snapToGrid="0">
      <p:cViewPr varScale="1">
        <p:scale>
          <a:sx n="77" d="100"/>
          <a:sy n="77" d="100"/>
        </p:scale>
        <p:origin x="85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Об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740229" y="2902857"/>
            <a:ext cx="9927771" cy="14078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spcBef>
                <a:spcPts val="0"/>
              </a:spcBef>
              <a:defRPr sz="6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 в одну или</a:t>
            </a:r>
            <a:br>
              <a:rPr lang="ru-RU" dirty="0"/>
            </a:br>
            <a:r>
              <a:rPr lang="ru-RU" dirty="0"/>
              <a:t>две строки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740229" y="4879295"/>
            <a:ext cx="9927771" cy="6941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60000"/>
              </a:lnSpc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 </a:t>
            </a:r>
          </a:p>
        </p:txBody>
      </p:sp>
    </p:spTree>
    <p:extLst>
      <p:ext uri="{BB962C8B-B14F-4D97-AF65-F5344CB8AC3E}">
        <p14:creationId xmlns:p14="http://schemas.microsoft.com/office/powerpoint/2010/main" val="2915263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Раздел. Желт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51116" y="885374"/>
            <a:ext cx="10062027" cy="682166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736602" y="1753055"/>
            <a:ext cx="10076541" cy="325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972428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андарт. Желт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65630" y="711202"/>
            <a:ext cx="10515600" cy="863374"/>
          </a:xfrm>
          <a:prstGeom prst="rect">
            <a:avLst/>
          </a:prstGeom>
        </p:spPr>
        <p:txBody>
          <a:bodyPr anchor="b"/>
          <a:lstStyle>
            <a:lvl1pPr>
              <a:defRPr b="1">
                <a:solidFill>
                  <a:srgbClr val="624C3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794658" y="1828123"/>
            <a:ext cx="10515600" cy="2454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624C3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2288182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вершающий слайд. Красн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82172" y="2992211"/>
            <a:ext cx="10784114" cy="75247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ТЫ ДОМА!</a:t>
            </a:r>
          </a:p>
        </p:txBody>
      </p:sp>
    </p:spTree>
    <p:extLst>
      <p:ext uri="{BB962C8B-B14F-4D97-AF65-F5344CB8AC3E}">
        <p14:creationId xmlns:p14="http://schemas.microsoft.com/office/powerpoint/2010/main" val="2380371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. Красн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51116" y="885374"/>
            <a:ext cx="10062027" cy="682166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8" name="Объект 2"/>
          <p:cNvSpPr>
            <a:spLocks noGrp="1"/>
          </p:cNvSpPr>
          <p:nvPr>
            <p:ph idx="1" hasCustomPrompt="1"/>
          </p:nvPr>
        </p:nvSpPr>
        <p:spPr>
          <a:xfrm>
            <a:off x="736602" y="1753055"/>
            <a:ext cx="10076541" cy="325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3397023" y="5893027"/>
            <a:ext cx="5601833" cy="39165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rgbClr val="624C3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15" name="Текст 13"/>
          <p:cNvSpPr>
            <a:spLocks noGrp="1"/>
          </p:cNvSpPr>
          <p:nvPr>
            <p:ph type="body" sz="quarter" idx="11" hasCustomPrompt="1"/>
          </p:nvPr>
        </p:nvSpPr>
        <p:spPr>
          <a:xfrm>
            <a:off x="9187543" y="5893027"/>
            <a:ext cx="1625600" cy="391659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2000" b="1">
                <a:solidFill>
                  <a:srgbClr val="624C3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01.03.2016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1444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андарт. Красн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65630" y="711202"/>
            <a:ext cx="10515600" cy="863374"/>
          </a:xfrm>
          <a:prstGeom prst="rect">
            <a:avLst/>
          </a:prstGeom>
        </p:spPr>
        <p:txBody>
          <a:bodyPr anchor="b"/>
          <a:lstStyle>
            <a:lvl1pPr>
              <a:defRPr b="1">
                <a:solidFill>
                  <a:srgbClr val="624C3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794658" y="1828123"/>
            <a:ext cx="10515600" cy="2454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624C3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668490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столбца. Красн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780144" y="1825625"/>
            <a:ext cx="5181600" cy="38349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624C3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099630" y="1825625"/>
            <a:ext cx="5181600" cy="38349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624C3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65630" y="711202"/>
            <a:ext cx="10515600" cy="863374"/>
          </a:xfrm>
          <a:prstGeom prst="rect">
            <a:avLst/>
          </a:prstGeom>
        </p:spPr>
        <p:txBody>
          <a:bodyPr anchor="b"/>
          <a:lstStyle>
            <a:lvl1pPr>
              <a:defRPr b="1">
                <a:solidFill>
                  <a:srgbClr val="624C3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654791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Фото. Красн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197045" y="500743"/>
            <a:ext cx="3932237" cy="1995714"/>
          </a:xfrm>
          <a:prstGeom prst="rect">
            <a:avLst/>
          </a:prstGeom>
        </p:spPr>
        <p:txBody>
          <a:bodyPr anchor="t"/>
          <a:lstStyle>
            <a:lvl1pPr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 hasCustomPrompt="1"/>
          </p:nvPr>
        </p:nvSpPr>
        <p:spPr>
          <a:xfrm>
            <a:off x="698273" y="500743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624C3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Фото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7197045" y="2786743"/>
            <a:ext cx="3932237" cy="3117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624C3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329686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. Сини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51116" y="885374"/>
            <a:ext cx="10062027" cy="682166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 hasCustomPrompt="1"/>
          </p:nvPr>
        </p:nvSpPr>
        <p:spPr>
          <a:xfrm>
            <a:off x="736602" y="1753055"/>
            <a:ext cx="10076541" cy="325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3788391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андарт. Сини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65630" y="711202"/>
            <a:ext cx="10515600" cy="863374"/>
          </a:xfrm>
          <a:prstGeom prst="rect">
            <a:avLst/>
          </a:prstGeom>
        </p:spPr>
        <p:txBody>
          <a:bodyPr anchor="b"/>
          <a:lstStyle>
            <a:lvl1pPr>
              <a:defRPr b="1">
                <a:solidFill>
                  <a:srgbClr val="624C3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794658" y="1828123"/>
            <a:ext cx="10515600" cy="2454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624C3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2654431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. Зелен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51116" y="885374"/>
            <a:ext cx="10062027" cy="682166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 hasCustomPrompt="1"/>
          </p:nvPr>
        </p:nvSpPr>
        <p:spPr>
          <a:xfrm>
            <a:off x="736602" y="1753055"/>
            <a:ext cx="10076541" cy="325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919281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андарт. Зелен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65630" y="711202"/>
            <a:ext cx="10515600" cy="863374"/>
          </a:xfrm>
          <a:prstGeom prst="rect">
            <a:avLst/>
          </a:prstGeom>
        </p:spPr>
        <p:txBody>
          <a:bodyPr anchor="b"/>
          <a:lstStyle>
            <a:lvl1pPr>
              <a:defRPr b="1">
                <a:solidFill>
                  <a:srgbClr val="624C3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794658" y="1828123"/>
            <a:ext cx="10515600" cy="2454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624C3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3100176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23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2" r:id="rId4"/>
    <p:sldLayoutId id="2147483657" r:id="rId5"/>
    <p:sldLayoutId id="2147483660" r:id="rId6"/>
    <p:sldLayoutId id="2147483669" r:id="rId7"/>
    <p:sldLayoutId id="2147483661" r:id="rId8"/>
    <p:sldLayoutId id="2147483670" r:id="rId9"/>
    <p:sldLayoutId id="2147483662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969580" y="2343616"/>
            <a:ext cx="9609082" cy="1692355"/>
          </a:xfrm>
        </p:spPr>
        <p:txBody>
          <a:bodyPr/>
          <a:lstStyle/>
          <a:p>
            <a:pPr algn="ctr"/>
            <a:r>
              <a:rPr lang="ru-RU" sz="6000" dirty="0" smtClean="0">
                <a:latin typeface="Arkiv Light" panose="00000500000000000000" pitchFamily="2" charset="-52"/>
              </a:rPr>
              <a:t>ПРОМО-САЙТ</a:t>
            </a:r>
            <a:endParaRPr lang="ru-RU" sz="6000" dirty="0">
              <a:latin typeface="Arkiv Light" panose="00000500000000000000" pitchFamily="2" charset="-52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>
          <a:xfrm>
            <a:off x="512379" y="1797269"/>
            <a:ext cx="10950279" cy="1079938"/>
          </a:xfrm>
        </p:spPr>
        <p:txBody>
          <a:bodyPr/>
          <a:lstStyle/>
          <a:p>
            <a:pPr algn="ctr"/>
            <a:r>
              <a:rPr lang="ru-RU" sz="4800" dirty="0" smtClean="0">
                <a:solidFill>
                  <a:srgbClr val="E7462B"/>
                </a:solidFill>
              </a:rPr>
              <a:t> </a:t>
            </a:r>
            <a:r>
              <a:rPr lang="ru-RU" sz="4800" dirty="0" smtClean="0">
                <a:solidFill>
                  <a:srgbClr val="E7462B"/>
                </a:solidFill>
                <a:latin typeface="Arkiv Bold" panose="00000500000000000000" pitchFamily="2" charset="-52"/>
              </a:rPr>
              <a:t>Микрорайон «Домашний»</a:t>
            </a:r>
            <a:endParaRPr lang="ru-RU" sz="4800" dirty="0">
              <a:solidFill>
                <a:srgbClr val="E7462B"/>
              </a:solidFill>
              <a:latin typeface="Arkiv Bold" panose="00000500000000000000" pitchFamily="2" charset="-52"/>
            </a:endParaRPr>
          </a:p>
        </p:txBody>
      </p:sp>
      <p:sp>
        <p:nvSpPr>
          <p:cNvPr id="4" name="Текст 6"/>
          <p:cNvSpPr txBox="1">
            <a:spLocks/>
          </p:cNvSpPr>
          <p:nvPr/>
        </p:nvSpPr>
        <p:spPr>
          <a:xfrm>
            <a:off x="441435" y="4272455"/>
            <a:ext cx="10421006" cy="172632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624C3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 </a:t>
            </a:r>
            <a:r>
              <a:rPr lang="ru-RU" sz="4000" dirty="0" err="1" smtClean="0">
                <a:latin typeface="Arkiv" panose="00000500000000000000" pitchFamily="2" charset="-52"/>
              </a:rPr>
              <a:t>Домашний.рф</a:t>
            </a:r>
            <a:endParaRPr lang="ru-RU" sz="4000" dirty="0">
              <a:latin typeface="Arkiv" panose="00000500000000000000" pitchFamily="2" charset="-52"/>
            </a:endParaRPr>
          </a:p>
        </p:txBody>
      </p:sp>
      <p:pic>
        <p:nvPicPr>
          <p:cNvPr id="5" name="Picture 2" descr="S:\PR\ПРОЕКТЫ\ДЕВЕЛОПЕРСКИЕ_ПРОЕКТЫ\ДОМАШНИЙ\Маркетинг\Создание Бренда\Готовые материалы\ЛОГО\rastr\Domashniy_logotyp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627" y="402021"/>
            <a:ext cx="2583162" cy="109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09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:\PR\ПРОЕКТЫ\ДЕВЕЛОПЕРСКИЕ_ПРОЕКТЫ\ДОМАШНИЙ\Маркетинг\Создание Бренда\Готовые материалы\ЛОГО\rastr\Domashniy_logotyp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627" y="402021"/>
            <a:ext cx="2583162" cy="109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765630" y="711201"/>
            <a:ext cx="8559345" cy="140467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b="0" dirty="0" smtClean="0">
                <a:latin typeface="Arkiv Light" panose="00000500000000000000" pitchFamily="2" charset="-52"/>
              </a:rPr>
              <a:t>Легенда бренда</a:t>
            </a:r>
            <a:br>
              <a:rPr lang="ru-RU" sz="2400" b="0" dirty="0" smtClean="0">
                <a:latin typeface="Arkiv Light" panose="00000500000000000000" pitchFamily="2" charset="-52"/>
              </a:rPr>
            </a:br>
            <a:r>
              <a:rPr lang="ru-RU" sz="1800" b="0" dirty="0" smtClean="0">
                <a:latin typeface="Arkiv Light" panose="00000500000000000000" pitchFamily="2" charset="-52"/>
              </a:rPr>
              <a:t/>
            </a:r>
            <a:br>
              <a:rPr lang="ru-RU" sz="1800" b="0" dirty="0" smtClean="0">
                <a:latin typeface="Arkiv Light" panose="00000500000000000000" pitchFamily="2" charset="-52"/>
              </a:rPr>
            </a:br>
            <a:r>
              <a:rPr lang="ru-RU" sz="1800" b="0" dirty="0" smtClean="0">
                <a:latin typeface="Arkiv Light" panose="00000500000000000000" pitchFamily="2" charset="-52"/>
              </a:rPr>
              <a:t>«Ты дома» - ключевой слоган микрорайона «Домашний». Только дома мы можем чувствовать себя по-настоящему комфортно и уютно. В специальном разделе сайта «ты дома» раскрывается легенда бренда: иллюстрация с помощью персонажа тех важных для жизни вещей, которые дают нам почувствовать себя дома.</a:t>
            </a:r>
            <a:endParaRPr lang="ru-RU" sz="1600" b="0" dirty="0">
              <a:latin typeface="Arkiv Light" panose="00000500000000000000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3348" b="2407"/>
          <a:stretch/>
        </p:blipFill>
        <p:spPr>
          <a:xfrm>
            <a:off x="431800" y="2483163"/>
            <a:ext cx="5799667" cy="30745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5026" b="2290"/>
          <a:stretch/>
        </p:blipFill>
        <p:spPr>
          <a:xfrm>
            <a:off x="6350301" y="2554490"/>
            <a:ext cx="5760515" cy="300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31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:\PR\ПРОЕКТЫ\ДЕВЕЛОПЕРСКИЕ_ПРОЕКТЫ\ДОМАШНИЙ\Маркетинг\Создание Бренда\Готовые материалы\ЛОГО\rastr\Domashniy_logotyp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627" y="402021"/>
            <a:ext cx="2583162" cy="109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765630" y="711201"/>
            <a:ext cx="8559345" cy="140467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b="0" dirty="0" smtClean="0">
                <a:latin typeface="Arkiv Light" panose="00000500000000000000" pitchFamily="2" charset="-52"/>
              </a:rPr>
              <a:t>Визуальная подача</a:t>
            </a:r>
            <a:br>
              <a:rPr lang="ru-RU" sz="2400" b="0" dirty="0" smtClean="0">
                <a:latin typeface="Arkiv Light" panose="00000500000000000000" pitchFamily="2" charset="-52"/>
              </a:rPr>
            </a:br>
            <a:r>
              <a:rPr lang="ru-RU" sz="1800" b="0" dirty="0" smtClean="0">
                <a:latin typeface="Arkiv Light" panose="00000500000000000000" pitchFamily="2" charset="-52"/>
              </a:rPr>
              <a:t/>
            </a:r>
            <a:br>
              <a:rPr lang="ru-RU" sz="1800" b="0" dirty="0" smtClean="0">
                <a:latin typeface="Arkiv Light" panose="00000500000000000000" pitchFamily="2" charset="-52"/>
              </a:rPr>
            </a:br>
            <a:r>
              <a:rPr lang="ru-RU" sz="1800" b="0" dirty="0" smtClean="0">
                <a:latin typeface="Arkiv Light" panose="00000500000000000000" pitchFamily="2" charset="-52"/>
              </a:rPr>
              <a:t>Сайт наполнен большим количеством ярких красочных фотографий и </a:t>
            </a:r>
            <a:r>
              <a:rPr lang="ru-RU" sz="1800" b="0" dirty="0" err="1" smtClean="0">
                <a:latin typeface="Arkiv Light" panose="00000500000000000000" pitchFamily="2" charset="-52"/>
              </a:rPr>
              <a:t>рендеров</a:t>
            </a:r>
            <a:r>
              <a:rPr lang="ru-RU" sz="1800" b="0" dirty="0" smtClean="0">
                <a:latin typeface="Arkiv Light" panose="00000500000000000000" pitchFamily="2" charset="-52"/>
              </a:rPr>
              <a:t>, которые делают его приятным для восприятия.  </a:t>
            </a:r>
            <a:endParaRPr lang="ru-RU" sz="1600" b="0" dirty="0">
              <a:latin typeface="Arkiv Light" panose="00000500000000000000" pitchFamily="2" charset="-52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/>
          <a:stretch>
            <a:fillRect/>
          </a:stretch>
        </p:blipFill>
        <p:spPr>
          <a:xfrm>
            <a:off x="790890" y="2438400"/>
            <a:ext cx="5057459" cy="3295015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/>
          <a:stretch>
            <a:fillRect/>
          </a:stretch>
        </p:blipFill>
        <p:spPr>
          <a:xfrm>
            <a:off x="5981700" y="2438400"/>
            <a:ext cx="5217214" cy="329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3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:\PR\ПРОЕКТЫ\ДЕВЕЛОПЕРСКИЕ_ПРОЕКТЫ\ДОМАШНИЙ\Маркетинг\Создание Бренда\Готовые материалы\ЛОГО\rastr\Domashniy_logotyp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627" y="402021"/>
            <a:ext cx="2583162" cy="109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 noGrp="1"/>
          </p:cNvSpPr>
          <p:nvPr>
            <p:ph type="title"/>
          </p:nvPr>
        </p:nvSpPr>
        <p:spPr>
          <a:xfrm>
            <a:off x="765544" y="202020"/>
            <a:ext cx="8374083" cy="1913859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624C3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800" dirty="0" smtClean="0">
                <a:latin typeface="Arkiv Light" panose="00000500000000000000" pitchFamily="2" charset="-52"/>
              </a:rPr>
              <a:t/>
            </a:r>
            <a:br>
              <a:rPr lang="ru-RU" sz="1800" dirty="0" smtClean="0">
                <a:latin typeface="Arkiv Light" panose="00000500000000000000" pitchFamily="2" charset="-52"/>
              </a:rPr>
            </a:br>
            <a:endParaRPr lang="ru-RU" sz="1800" dirty="0">
              <a:latin typeface="Arkiv Light" panose="00000500000000000000" pitchFamily="2" charset="-52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/>
          <a:stretch>
            <a:fillRect/>
          </a:stretch>
        </p:blipFill>
        <p:spPr>
          <a:xfrm>
            <a:off x="4833778" y="485775"/>
            <a:ext cx="4305849" cy="2800350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4"/>
          <a:stretch>
            <a:fillRect/>
          </a:stretch>
        </p:blipFill>
        <p:spPr>
          <a:xfrm>
            <a:off x="295274" y="3381375"/>
            <a:ext cx="4419599" cy="2987515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5"/>
          <a:stretch>
            <a:fillRect/>
          </a:stretch>
        </p:blipFill>
        <p:spPr>
          <a:xfrm>
            <a:off x="295274" y="485775"/>
            <a:ext cx="4419599" cy="2800350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6"/>
          <a:stretch>
            <a:fillRect/>
          </a:stretch>
        </p:blipFill>
        <p:spPr>
          <a:xfrm>
            <a:off x="4833778" y="3381374"/>
            <a:ext cx="4370183" cy="298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0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ТЫ ДОМА!</a:t>
            </a:r>
          </a:p>
        </p:txBody>
      </p:sp>
    </p:spTree>
    <p:extLst>
      <p:ext uri="{BB962C8B-B14F-4D97-AF65-F5344CB8AC3E}">
        <p14:creationId xmlns:p14="http://schemas.microsoft.com/office/powerpoint/2010/main" val="3829584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:\PR\ПРОЕКТЫ\ДЕВЕЛОПЕРСКИЕ_ПРОЕКТЫ\ДОМАШНИЙ\Маркетинг\Создание Бренда\Готовые материалы\ЛОГО\rastr\Domashniy_logotyp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627" y="402021"/>
            <a:ext cx="2583162" cy="109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4850" y="552892"/>
            <a:ext cx="8572500" cy="209270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b="0" dirty="0" smtClean="0">
                <a:latin typeface="Arkiv Light" panose="00000500000000000000" pitchFamily="2" charset="-52"/>
              </a:rPr>
              <a:t/>
            </a:r>
            <a:br>
              <a:rPr lang="ru-RU" sz="2400" b="0" dirty="0" smtClean="0">
                <a:latin typeface="Arkiv Light" panose="00000500000000000000" pitchFamily="2" charset="-52"/>
              </a:rPr>
            </a:br>
            <a:r>
              <a:rPr lang="ru-RU" sz="1800" b="0" dirty="0" smtClean="0">
                <a:latin typeface="Arkiv Light" panose="00000500000000000000" pitchFamily="2" charset="-52"/>
              </a:rPr>
              <a:t/>
            </a:r>
            <a:br>
              <a:rPr lang="ru-RU" sz="1800" b="0" dirty="0" smtClean="0">
                <a:latin typeface="Arkiv Light" panose="00000500000000000000" pitchFamily="2" charset="-52"/>
              </a:rPr>
            </a:br>
            <a:r>
              <a:rPr lang="ru-RU" sz="1800" b="0" dirty="0" smtClean="0">
                <a:latin typeface="Arkiv Light" panose="00000500000000000000" pitchFamily="2" charset="-52"/>
              </a:rPr>
              <a:t>Архитектура сайта сочетает в себе две составляющие:</a:t>
            </a:r>
            <a:r>
              <a:rPr lang="ru-RU" sz="1600" b="0" dirty="0" smtClean="0">
                <a:latin typeface="Arkiv Light" panose="00000500000000000000" pitchFamily="2" charset="-52"/>
              </a:rPr>
              <a:t/>
            </a:r>
            <a:br>
              <a:rPr lang="ru-RU" sz="1600" b="0" dirty="0" smtClean="0">
                <a:latin typeface="Arkiv Light" panose="00000500000000000000" pitchFamily="2" charset="-52"/>
              </a:rPr>
            </a:br>
            <a:r>
              <a:rPr lang="ru-RU" sz="1600" b="0" dirty="0" smtClean="0">
                <a:latin typeface="Arkiv Light" panose="00000500000000000000" pitchFamily="2" charset="-52"/>
              </a:rPr>
              <a:t>1.эмоциональная (большое внимание уделяется визуальной составляющей сайта, через которую доносится концепция бренда)</a:t>
            </a:r>
            <a:br>
              <a:rPr lang="ru-RU" sz="1600" b="0" dirty="0" smtClean="0">
                <a:latin typeface="Arkiv Light" panose="00000500000000000000" pitchFamily="2" charset="-52"/>
              </a:rPr>
            </a:br>
            <a:r>
              <a:rPr lang="ru-RU" sz="1600" b="0" dirty="0" smtClean="0">
                <a:latin typeface="Arkiv Light" panose="00000500000000000000" pitchFamily="2" charset="-52"/>
              </a:rPr>
              <a:t>2.фун</a:t>
            </a:r>
            <a:r>
              <a:rPr lang="ru-RU" sz="1600" b="0" dirty="0">
                <a:latin typeface="Arkiv Light" panose="00000500000000000000" pitchFamily="2" charset="-52"/>
              </a:rPr>
              <a:t>к</a:t>
            </a:r>
            <a:r>
              <a:rPr lang="ru-RU" sz="1600" b="0" dirty="0" smtClean="0">
                <a:latin typeface="Arkiv Light" panose="00000500000000000000" pitchFamily="2" charset="-52"/>
              </a:rPr>
              <a:t>циональная(удобство использования, понятная навигация и простота выбора квартиры)</a:t>
            </a:r>
            <a:br>
              <a:rPr lang="ru-RU" sz="1600" b="0" dirty="0" smtClean="0">
                <a:latin typeface="Arkiv Light" panose="00000500000000000000" pitchFamily="2" charset="-52"/>
              </a:rPr>
            </a:br>
            <a:endParaRPr lang="ru-RU" sz="1600" b="0" dirty="0">
              <a:latin typeface="Arkiv Light" panose="00000500000000000000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5198" b="3570"/>
          <a:stretch/>
        </p:blipFill>
        <p:spPr>
          <a:xfrm>
            <a:off x="241068" y="2634458"/>
            <a:ext cx="5826335" cy="29899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5743" b="4107"/>
          <a:stretch/>
        </p:blipFill>
        <p:spPr>
          <a:xfrm>
            <a:off x="6125593" y="2656742"/>
            <a:ext cx="5852263" cy="296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:\PR\ПРОЕКТЫ\ДЕВЕЛОПЕРСКИЕ_ПРОЕКТЫ\ДОМАШНИЙ\Маркетинг\Создание Бренда\Готовые материалы\ЛОГО\rastr\Domashniy_logotyp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627" y="402021"/>
            <a:ext cx="2583162" cy="109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695750" y="244884"/>
            <a:ext cx="4084550" cy="2540833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/>
          <a:stretch>
            <a:fillRect/>
          </a:stretch>
        </p:blipFill>
        <p:spPr>
          <a:xfrm>
            <a:off x="695750" y="2872181"/>
            <a:ext cx="4084550" cy="2749129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5"/>
          <a:stretch>
            <a:fillRect/>
          </a:stretch>
        </p:blipFill>
        <p:spPr>
          <a:xfrm>
            <a:off x="4907718" y="2872180"/>
            <a:ext cx="4231910" cy="2749129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6"/>
          <a:stretch>
            <a:fillRect/>
          </a:stretch>
        </p:blipFill>
        <p:spPr>
          <a:xfrm>
            <a:off x="4907717" y="269823"/>
            <a:ext cx="4231910" cy="254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9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:\PR\ПРОЕКТЫ\ДЕВЕЛОПЕРСКИЕ_ПРОЕКТЫ\ДОМАШНИЙ\Маркетинг\Создание Бренда\Готовые материалы\ЛОГО\rastr\Domashniy_logotyp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627" y="402021"/>
            <a:ext cx="2583162" cy="109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92111" y="552892"/>
            <a:ext cx="8547516" cy="186645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b="0" dirty="0" smtClean="0">
                <a:latin typeface="Arkiv Light" panose="00000500000000000000" pitchFamily="2" charset="-52"/>
              </a:rPr>
              <a:t>Функциональность </a:t>
            </a:r>
            <a:br>
              <a:rPr lang="ru-RU" sz="2400" b="0" dirty="0" smtClean="0">
                <a:latin typeface="Arkiv Light" panose="00000500000000000000" pitchFamily="2" charset="-52"/>
              </a:rPr>
            </a:br>
            <a:r>
              <a:rPr lang="ru-RU" sz="1800" b="0" dirty="0" smtClean="0">
                <a:latin typeface="Arkiv Light" panose="00000500000000000000" pitchFamily="2" charset="-52"/>
              </a:rPr>
              <a:t/>
            </a:r>
            <a:br>
              <a:rPr lang="ru-RU" sz="1800" b="0" dirty="0" smtClean="0">
                <a:latin typeface="Arkiv Light" panose="00000500000000000000" pitchFamily="2" charset="-52"/>
              </a:rPr>
            </a:br>
            <a:r>
              <a:rPr lang="ru-RU" sz="1600" b="0" dirty="0" smtClean="0">
                <a:latin typeface="Arkiv Light" panose="00000500000000000000" pitchFamily="2" charset="-52"/>
              </a:rPr>
              <a:t>Удобная навигация сайта помогает посетителю сайта быстро и легко найти нужную ему информацию. </a:t>
            </a:r>
            <a:r>
              <a:rPr lang="ru-RU" sz="1600" b="0" dirty="0">
                <a:latin typeface="Arkiv Light" panose="00000500000000000000" pitchFamily="2" charset="-52"/>
              </a:rPr>
              <a:t>Интерфейс главной страницы максимально </a:t>
            </a:r>
            <a:r>
              <a:rPr lang="ru-RU" sz="1600" b="0" dirty="0" smtClean="0">
                <a:latin typeface="Arkiv Light" panose="00000500000000000000" pitchFamily="2" charset="-52"/>
              </a:rPr>
              <a:t>удобен. Прежде всего сама главная страница сайта спланирована как большое удобное меню: она состоит из окон разделов сайта</a:t>
            </a:r>
            <a:r>
              <a:rPr lang="ru-RU" sz="1600" b="0" dirty="0" smtClean="0">
                <a:latin typeface="Arkiv Light" panose="00000500000000000000" pitchFamily="2" charset="-52"/>
              </a:rPr>
              <a:t>.</a:t>
            </a:r>
            <a:r>
              <a:rPr lang="en-US" sz="1600" b="0" dirty="0" smtClean="0">
                <a:latin typeface="Arkiv Light" panose="00000500000000000000" pitchFamily="2" charset="-52"/>
              </a:rPr>
              <a:t> </a:t>
            </a:r>
            <a:r>
              <a:rPr lang="ru-RU" sz="1600" b="0" dirty="0" smtClean="0">
                <a:latin typeface="Arkiv Light" panose="00000500000000000000" pitchFamily="2" charset="-52"/>
              </a:rPr>
              <a:t>Основное </a:t>
            </a:r>
            <a:r>
              <a:rPr lang="ru-RU" sz="1600" b="0" dirty="0" smtClean="0">
                <a:latin typeface="Arkiv Light" panose="00000500000000000000" pitchFamily="2" charset="-52"/>
              </a:rPr>
              <a:t>верхнее меню является сквозным.</a:t>
            </a:r>
            <a:endParaRPr lang="ru-RU" sz="1600" b="0" dirty="0">
              <a:latin typeface="Arkiv Light" panose="00000500000000000000" pitchFamily="2" charset="-52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/>
          <a:stretch>
            <a:fillRect/>
          </a:stretch>
        </p:blipFill>
        <p:spPr>
          <a:xfrm>
            <a:off x="671122" y="2577960"/>
            <a:ext cx="5391150" cy="3316670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4"/>
          <a:stretch>
            <a:fillRect/>
          </a:stretch>
        </p:blipFill>
        <p:spPr>
          <a:xfrm>
            <a:off x="6157989" y="2569129"/>
            <a:ext cx="5410201" cy="330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0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:\PR\ПРОЕКТЫ\ДЕВЕЛОПЕРСКИЕ_ПРОЕКТЫ\ДОМАШНИЙ\Маркетинг\Создание Бренда\Готовые материалы\ЛОГО\rastr\Domashniy_logotyp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627" y="402021"/>
            <a:ext cx="2583162" cy="109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4850" y="552892"/>
            <a:ext cx="8572500" cy="209270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b="0" dirty="0" smtClean="0">
                <a:latin typeface="Arkiv Light" panose="00000500000000000000" pitchFamily="2" charset="-52"/>
              </a:rPr>
              <a:t>Уникальность: фирменный стиль бренда</a:t>
            </a:r>
            <a:br>
              <a:rPr lang="ru-RU" sz="2400" b="0" dirty="0" smtClean="0">
                <a:latin typeface="Arkiv Light" panose="00000500000000000000" pitchFamily="2" charset="-52"/>
              </a:rPr>
            </a:br>
            <a:r>
              <a:rPr lang="ru-RU" sz="1800" dirty="0" smtClean="0">
                <a:latin typeface="Arkiv Light" panose="00000500000000000000" pitchFamily="2" charset="-52"/>
              </a:rPr>
              <a:t/>
            </a:r>
            <a:br>
              <a:rPr lang="ru-RU" sz="1800" dirty="0" smtClean="0">
                <a:latin typeface="Arkiv Light" panose="00000500000000000000" pitchFamily="2" charset="-52"/>
              </a:rPr>
            </a:br>
            <a:r>
              <a:rPr lang="ru-RU" sz="1600" b="0" dirty="0" err="1" smtClean="0">
                <a:latin typeface="Arkiv Light" panose="00000500000000000000" pitchFamily="2" charset="-52"/>
              </a:rPr>
              <a:t>Айдентика</a:t>
            </a:r>
            <a:r>
              <a:rPr lang="ru-RU" sz="1600" b="0" dirty="0" smtClean="0">
                <a:latin typeface="Arkiv Light" panose="00000500000000000000" pitchFamily="2" charset="-52"/>
              </a:rPr>
              <a:t> проекта внедрена различными элементами по всему сайту. Банка варенья с вкусными предложениями и акциями является сквозной для нескольких разделов сайта. Фирменный паттерн бренда </a:t>
            </a:r>
            <a:r>
              <a:rPr lang="ru-RU" sz="1600" b="0" dirty="0">
                <a:latin typeface="Arkiv Light" panose="00000500000000000000" pitchFamily="2" charset="-52"/>
              </a:rPr>
              <a:t>«Домашний</a:t>
            </a:r>
            <a:r>
              <a:rPr lang="ru-RU" sz="1600" b="0" dirty="0" smtClean="0">
                <a:latin typeface="Arkiv Light" panose="00000500000000000000" pitchFamily="2" charset="-52"/>
              </a:rPr>
              <a:t>» - клетка, как на любимой домашней скатерти, используется по всему сайту: в меню, деталях интерьера на картинках.</a:t>
            </a:r>
            <a:br>
              <a:rPr lang="ru-RU" sz="1600" b="0" dirty="0" smtClean="0">
                <a:latin typeface="Arkiv Light" panose="00000500000000000000" pitchFamily="2" charset="-52"/>
              </a:rPr>
            </a:br>
            <a:endParaRPr lang="ru-RU" sz="1600" b="0" dirty="0">
              <a:latin typeface="Arkiv Light" panose="00000500000000000000" pitchFamily="2" charset="-52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/>
          <a:stretch>
            <a:fillRect/>
          </a:stretch>
        </p:blipFill>
        <p:spPr>
          <a:xfrm>
            <a:off x="740295" y="2676143"/>
            <a:ext cx="5000937" cy="3229982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4"/>
          <a:stretch>
            <a:fillRect/>
          </a:stretch>
        </p:blipFill>
        <p:spPr>
          <a:xfrm>
            <a:off x="5851774" y="2676143"/>
            <a:ext cx="5053414" cy="322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6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:\PR\ПРОЕКТЫ\ДЕВЕЛОПЕРСКИЕ_ПРОЕКТЫ\ДОМАШНИЙ\Маркетинг\Создание Бренда\Готовые материалы\ЛОГО\rastr\Domashniy_logotyp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627" y="402021"/>
            <a:ext cx="2583162" cy="109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4850" y="552892"/>
            <a:ext cx="8572500" cy="209270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b="0" dirty="0" smtClean="0">
                <a:latin typeface="Arkiv Light" panose="00000500000000000000" pitchFamily="2" charset="-52"/>
              </a:rPr>
              <a:t>Уникальность: персонаж бренда</a:t>
            </a:r>
            <a:br>
              <a:rPr lang="ru-RU" sz="2400" b="0" dirty="0" smtClean="0">
                <a:latin typeface="Arkiv Light" panose="00000500000000000000" pitchFamily="2" charset="-52"/>
              </a:rPr>
            </a:br>
            <a:r>
              <a:rPr lang="ru-RU" sz="1800" b="0" dirty="0" smtClean="0">
                <a:latin typeface="Arkiv Light" panose="00000500000000000000" pitchFamily="2" charset="-52"/>
              </a:rPr>
              <a:t/>
            </a:r>
            <a:br>
              <a:rPr lang="ru-RU" sz="1800" b="0" dirty="0" smtClean="0">
                <a:latin typeface="Arkiv Light" panose="00000500000000000000" pitchFamily="2" charset="-52"/>
              </a:rPr>
            </a:br>
            <a:r>
              <a:rPr lang="ru-RU" sz="1800" b="0" dirty="0" smtClean="0">
                <a:latin typeface="Arkiv Light" panose="00000500000000000000" pitchFamily="2" charset="-52"/>
              </a:rPr>
              <a:t>П</a:t>
            </a:r>
            <a:r>
              <a:rPr lang="ru-RU" sz="1600" b="0" dirty="0" smtClean="0">
                <a:latin typeface="Arkiv Light" panose="00000500000000000000" pitchFamily="2" charset="-52"/>
              </a:rPr>
              <a:t>ерсонаж </a:t>
            </a:r>
            <a:r>
              <a:rPr lang="ru-RU" sz="1600" b="0" dirty="0">
                <a:latin typeface="Arkiv Light" panose="00000500000000000000" pitchFamily="2" charset="-52"/>
              </a:rPr>
              <a:t>бренда «Домашний» – рыжий </a:t>
            </a:r>
            <a:r>
              <a:rPr lang="ru-RU" sz="1600" b="0" dirty="0" smtClean="0">
                <a:latin typeface="Arkiv Light" panose="00000500000000000000" pitchFamily="2" charset="-52"/>
              </a:rPr>
              <a:t>кот </a:t>
            </a:r>
            <a:r>
              <a:rPr lang="ru-RU" sz="1600" b="0" dirty="0" err="1" smtClean="0">
                <a:latin typeface="Arkiv Light" panose="00000500000000000000" pitchFamily="2" charset="-52"/>
              </a:rPr>
              <a:t>Марьяныч</a:t>
            </a:r>
            <a:r>
              <a:rPr lang="ru-RU" sz="1600" b="0" dirty="0" smtClean="0">
                <a:latin typeface="Arkiv Light" panose="00000500000000000000" pitchFamily="2" charset="-52"/>
              </a:rPr>
              <a:t>, является бесспорным символом домашнего уюта и присутствует </a:t>
            </a:r>
            <a:r>
              <a:rPr lang="ru-RU" sz="1600" b="0" dirty="0">
                <a:latin typeface="Arkiv Light" panose="00000500000000000000" pitchFamily="2" charset="-52"/>
              </a:rPr>
              <a:t>во всех </a:t>
            </a:r>
            <a:r>
              <a:rPr lang="ru-RU" sz="1600" b="0" dirty="0" smtClean="0">
                <a:latin typeface="Arkiv Light" panose="00000500000000000000" pitchFamily="2" charset="-52"/>
              </a:rPr>
              <a:t>рекламных материалах проекта, в том числе и на сайте.  Изображение персонажа используется в фоновых </a:t>
            </a:r>
            <a:r>
              <a:rPr lang="ru-RU" sz="1600" b="0" dirty="0" err="1" smtClean="0">
                <a:latin typeface="Arkiv Light" panose="00000500000000000000" pitchFamily="2" charset="-52"/>
              </a:rPr>
              <a:t>рендерах</a:t>
            </a:r>
            <a:r>
              <a:rPr lang="ru-RU" sz="1600" b="0" dirty="0" smtClean="0">
                <a:latin typeface="Arkiv Light" panose="00000500000000000000" pitchFamily="2" charset="-52"/>
              </a:rPr>
              <a:t> сайта</a:t>
            </a:r>
            <a:r>
              <a:rPr lang="ru-RU" sz="1600" b="0" dirty="0">
                <a:latin typeface="Arkiv Light" panose="00000500000000000000" pitchFamily="2" charset="-52"/>
              </a:rPr>
              <a:t>, своим присутствием </a:t>
            </a:r>
            <a:r>
              <a:rPr lang="ru-RU" sz="1600" b="0" dirty="0" smtClean="0">
                <a:latin typeface="Arkiv Light" panose="00000500000000000000" pitchFamily="2" charset="-52"/>
              </a:rPr>
              <a:t>делает </a:t>
            </a:r>
            <a:r>
              <a:rPr lang="ru-RU" sz="1600" b="0" dirty="0">
                <a:latin typeface="Arkiv Light" panose="00000500000000000000" pitchFamily="2" charset="-52"/>
              </a:rPr>
              <a:t>их уникальными </a:t>
            </a:r>
            <a:r>
              <a:rPr lang="ru-RU" sz="1600" b="0" dirty="0" smtClean="0">
                <a:latin typeface="Arkiv Light" panose="00000500000000000000" pitchFamily="2" charset="-52"/>
              </a:rPr>
              <a:t>и «живыми». </a:t>
            </a:r>
            <a:br>
              <a:rPr lang="ru-RU" sz="1600" b="0" dirty="0" smtClean="0">
                <a:latin typeface="Arkiv Light" panose="00000500000000000000" pitchFamily="2" charset="-52"/>
              </a:rPr>
            </a:br>
            <a:endParaRPr lang="ru-RU" sz="1600" b="0" dirty="0">
              <a:latin typeface="Arkiv Light" panose="00000500000000000000" pitchFamily="2" charset="-52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795421" y="2533339"/>
            <a:ext cx="5028258" cy="3329422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/>
          <a:stretch>
            <a:fillRect/>
          </a:stretch>
        </p:blipFill>
        <p:spPr>
          <a:xfrm>
            <a:off x="5997001" y="2533339"/>
            <a:ext cx="5185661" cy="332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45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:\PR\ПРОЕКТЫ\ДЕВЕЛОПЕРСКИЕ_ПРОЕКТЫ\ДОМАШНИЙ\Маркетинг\Создание Бренда\Готовые материалы\ЛОГО\rastr\Domashniy_logotyp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627" y="402021"/>
            <a:ext cx="2583162" cy="109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765630" y="402022"/>
            <a:ext cx="8064045" cy="156965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b="0" dirty="0" smtClean="0">
                <a:latin typeface="Arkiv Light" panose="00000500000000000000" pitchFamily="2" charset="-52"/>
              </a:rPr>
              <a:t>Уникальность: особенные элементы </a:t>
            </a:r>
            <a:r>
              <a:rPr lang="ru-RU" sz="1800" b="0" dirty="0" smtClean="0">
                <a:latin typeface="Arkiv Light" panose="00000500000000000000" pitchFamily="2" charset="-52"/>
              </a:rPr>
              <a:t/>
            </a:r>
            <a:br>
              <a:rPr lang="ru-RU" sz="1800" b="0" dirty="0" smtClean="0">
                <a:latin typeface="Arkiv Light" panose="00000500000000000000" pitchFamily="2" charset="-52"/>
              </a:rPr>
            </a:br>
            <a:r>
              <a:rPr lang="ru-RU" sz="1800" b="0" dirty="0" smtClean="0">
                <a:latin typeface="Arkiv Light" panose="00000500000000000000" pitchFamily="2" charset="-52"/>
              </a:rPr>
              <a:t/>
            </a:r>
            <a:br>
              <a:rPr lang="ru-RU" sz="1800" b="0" dirty="0" smtClean="0">
                <a:latin typeface="Arkiv Light" panose="00000500000000000000" pitchFamily="2" charset="-52"/>
              </a:rPr>
            </a:br>
            <a:r>
              <a:rPr lang="ru-RU" sz="1600" b="0" dirty="0" smtClean="0">
                <a:latin typeface="Arkiv Light" panose="00000500000000000000" pitchFamily="2" charset="-52"/>
              </a:rPr>
              <a:t>На некоторых разделах сайта информация преподносится </a:t>
            </a:r>
            <a:r>
              <a:rPr lang="ru-RU" sz="1600" b="0" dirty="0">
                <a:latin typeface="Arkiv Light" panose="00000500000000000000" pitchFamily="2" charset="-52"/>
              </a:rPr>
              <a:t>в </a:t>
            </a:r>
            <a:r>
              <a:rPr lang="ru-RU" sz="1600" b="0" dirty="0" smtClean="0">
                <a:latin typeface="Arkiv Light" panose="00000500000000000000" pitchFamily="2" charset="-52"/>
              </a:rPr>
              <a:t>виде </a:t>
            </a:r>
            <a:r>
              <a:rPr lang="ru-RU" sz="1600" b="0" dirty="0">
                <a:latin typeface="Arkiv Light" panose="00000500000000000000" pitchFamily="2" charset="-52"/>
              </a:rPr>
              <a:t>подвесных фотокарточек , где можно кратко прочитать новость или статус стройки, не открывая полностью ее. </a:t>
            </a:r>
          </a:p>
        </p:txBody>
      </p:sp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857250" y="2605059"/>
            <a:ext cx="5067300" cy="3245485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4"/>
          <a:stretch>
            <a:fillRect/>
          </a:stretch>
        </p:blipFill>
        <p:spPr>
          <a:xfrm>
            <a:off x="6153149" y="2605059"/>
            <a:ext cx="4948309" cy="324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46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:\PR\ПРОЕКТЫ\ДЕВЕЛОПЕРСКИЕ_ПРОЕКТЫ\ДОМАШНИЙ\Маркетинг\Создание Бренда\Готовые материалы\ЛОГО\rastr\Domashniy_logotyp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627" y="402021"/>
            <a:ext cx="2583162" cy="109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581026" y="779488"/>
            <a:ext cx="8690390" cy="254083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b="0" dirty="0" smtClean="0">
                <a:latin typeface="Arkiv Light" panose="00000500000000000000" pitchFamily="2" charset="-52"/>
              </a:rPr>
              <a:t>Информативность </a:t>
            </a:r>
            <a:br>
              <a:rPr lang="ru-RU" sz="2400" b="0" dirty="0" smtClean="0">
                <a:latin typeface="Arkiv Light" panose="00000500000000000000" pitchFamily="2" charset="-52"/>
              </a:rPr>
            </a:br>
            <a:r>
              <a:rPr lang="ru-RU" sz="1600" b="0" dirty="0" smtClean="0">
                <a:latin typeface="Arkiv Light" panose="00000500000000000000" pitchFamily="2" charset="-52"/>
              </a:rPr>
              <a:t/>
            </a:r>
            <a:br>
              <a:rPr lang="ru-RU" sz="1600" b="0" dirty="0" smtClean="0">
                <a:latin typeface="Arkiv Light" panose="00000500000000000000" pitchFamily="2" charset="-52"/>
              </a:rPr>
            </a:br>
            <a:r>
              <a:rPr lang="ru-RU" sz="1600" b="0" dirty="0">
                <a:latin typeface="Arkiv Light" panose="00000500000000000000" pitchFamily="2" charset="-52"/>
              </a:rPr>
              <a:t>На сайте предусмотрено большое количество инструментов при выборе покупателем планировки, что позволяет получить полную и подробную информацию относительно будущей квартиры. </a:t>
            </a:r>
            <a:br>
              <a:rPr lang="ru-RU" sz="1600" b="0" dirty="0">
                <a:latin typeface="Arkiv Light" panose="00000500000000000000" pitchFamily="2" charset="-52"/>
              </a:rPr>
            </a:br>
            <a:r>
              <a:rPr lang="ru-RU" sz="1600" b="0" dirty="0" smtClean="0">
                <a:latin typeface="Arkiv Light" panose="00000500000000000000" pitchFamily="2" charset="-52"/>
              </a:rPr>
              <a:t>Предлагается 3 </a:t>
            </a:r>
            <a:r>
              <a:rPr lang="ru-RU" sz="1600" b="0" dirty="0">
                <a:latin typeface="Arkiv Light" panose="00000500000000000000" pitchFamily="2" charset="-52"/>
              </a:rPr>
              <a:t>различных вида подбора квартиры: выбор по расположению, выбор по типу и выбор по параметрам. Каждый может выбрать тот путь поиска, который ему удобен</a:t>
            </a:r>
            <a:br>
              <a:rPr lang="ru-RU" sz="1600" b="0" dirty="0">
                <a:latin typeface="Arkiv Light" panose="00000500000000000000" pitchFamily="2" charset="-52"/>
              </a:rPr>
            </a:br>
            <a:r>
              <a:rPr lang="ru-RU" sz="1600" b="0" dirty="0" smtClean="0">
                <a:latin typeface="Arkiv Light" panose="00000500000000000000" pitchFamily="2" charset="-52"/>
              </a:rPr>
              <a:t>Для просмотра планировки квартиры на сайте разработано 6 </a:t>
            </a:r>
            <a:r>
              <a:rPr lang="ru-RU" sz="1600" b="0" dirty="0">
                <a:latin typeface="Arkiv Light" panose="00000500000000000000" pitchFamily="2" charset="-52"/>
              </a:rPr>
              <a:t>вариантов визуального </a:t>
            </a:r>
            <a:r>
              <a:rPr lang="ru-RU" sz="1600" b="0" dirty="0" smtClean="0">
                <a:latin typeface="Arkiv Light" panose="00000500000000000000" pitchFamily="2" charset="-52"/>
              </a:rPr>
              <a:t>представления: </a:t>
            </a:r>
            <a:r>
              <a:rPr lang="ru-RU" sz="1600" b="0" dirty="0">
                <a:latin typeface="Arkiv Light" panose="00000500000000000000" pitchFamily="2" charset="-52"/>
              </a:rPr>
              <a:t>2</a:t>
            </a:r>
            <a:r>
              <a:rPr lang="en-US" sz="1600" b="0" dirty="0">
                <a:latin typeface="Arkiv Light" panose="00000500000000000000" pitchFamily="2" charset="-52"/>
              </a:rPr>
              <a:t>d </a:t>
            </a:r>
            <a:r>
              <a:rPr lang="ru-RU" sz="1600" b="0" dirty="0">
                <a:latin typeface="Arkiv Light" panose="00000500000000000000" pitchFamily="2" charset="-52"/>
              </a:rPr>
              <a:t>план со всеми метражами, вид сверху, 3</a:t>
            </a:r>
            <a:r>
              <a:rPr lang="en-US" sz="1600" b="0" dirty="0">
                <a:latin typeface="Arkiv Light" panose="00000500000000000000" pitchFamily="2" charset="-52"/>
              </a:rPr>
              <a:t>d </a:t>
            </a:r>
            <a:r>
              <a:rPr lang="ru-RU" sz="1600" b="0" dirty="0">
                <a:latin typeface="Arkiv Light" panose="00000500000000000000" pitchFamily="2" charset="-52"/>
              </a:rPr>
              <a:t>план, 3</a:t>
            </a:r>
            <a:r>
              <a:rPr lang="en-US" sz="1600" b="0" dirty="0">
                <a:latin typeface="Arkiv Light" panose="00000500000000000000" pitchFamily="2" charset="-52"/>
              </a:rPr>
              <a:t>d – 360º, </a:t>
            </a:r>
            <a:r>
              <a:rPr lang="ru-RU" sz="1600" b="0" dirty="0">
                <a:latin typeface="Arkiv Light" panose="00000500000000000000" pitchFamily="2" charset="-52"/>
              </a:rPr>
              <a:t>виртуальный тур, а также просмотр планировки в </a:t>
            </a:r>
            <a:r>
              <a:rPr lang="en-US" sz="1600" b="0" dirty="0">
                <a:latin typeface="Arkiv Light" panose="00000500000000000000" pitchFamily="2" charset="-52"/>
              </a:rPr>
              <a:t>3d </a:t>
            </a:r>
            <a:r>
              <a:rPr lang="ru-RU" sz="1600" b="0" dirty="0">
                <a:latin typeface="Arkiv Light" panose="00000500000000000000" pitchFamily="2" charset="-52"/>
              </a:rPr>
              <a:t>очках по </a:t>
            </a:r>
            <a:r>
              <a:rPr lang="en-US" sz="1600" b="0" dirty="0">
                <a:latin typeface="Arkiv Light" panose="00000500000000000000" pitchFamily="2" charset="-52"/>
              </a:rPr>
              <a:t>QR-</a:t>
            </a:r>
            <a:r>
              <a:rPr lang="ru-RU" sz="1600" b="0" dirty="0">
                <a:latin typeface="Arkiv Light" panose="00000500000000000000" pitchFamily="2" charset="-52"/>
              </a:rPr>
              <a:t>коду – их можно купить либо получить бесплатно в нашем офисе продаж.</a:t>
            </a:r>
            <a:r>
              <a:rPr lang="ru-RU" sz="1800" dirty="0" smtClean="0">
                <a:latin typeface="Arkiv Light" panose="00000500000000000000" pitchFamily="2" charset="-52"/>
              </a:rPr>
              <a:t/>
            </a:r>
            <a:br>
              <a:rPr lang="ru-RU" sz="1800" dirty="0" smtClean="0">
                <a:latin typeface="Arkiv Light" panose="00000500000000000000" pitchFamily="2" charset="-52"/>
              </a:rPr>
            </a:br>
            <a:endParaRPr lang="ru-RU" sz="1800" dirty="0" smtClean="0">
              <a:latin typeface="Arkiv Light" panose="00000500000000000000" pitchFamily="2" charset="-52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/>
          <a:stretch>
            <a:fillRect/>
          </a:stretch>
        </p:blipFill>
        <p:spPr>
          <a:xfrm>
            <a:off x="5791753" y="3215388"/>
            <a:ext cx="4296628" cy="2698232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4"/>
          <a:stretch>
            <a:fillRect/>
          </a:stretch>
        </p:blipFill>
        <p:spPr>
          <a:xfrm>
            <a:off x="682053" y="3215389"/>
            <a:ext cx="4572000" cy="269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68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:\PR\ПРОЕКТЫ\ДЕВЕЛОПЕРСКИЕ_ПРОЕКТЫ\ДОМАШНИЙ\Маркетинг\Создание Бренда\Готовые материалы\ЛОГО\rastr\Domashniy_logotyp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627" y="402021"/>
            <a:ext cx="2583162" cy="109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581026" y="476250"/>
            <a:ext cx="8648034" cy="22002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800" dirty="0" smtClean="0">
                <a:latin typeface="Arkiv Light" panose="00000500000000000000" pitchFamily="2" charset="-52"/>
              </a:rPr>
              <a:t/>
            </a:r>
            <a:br>
              <a:rPr lang="ru-RU" sz="1800" dirty="0" smtClean="0">
                <a:latin typeface="Arkiv Light" panose="00000500000000000000" pitchFamily="2" charset="-52"/>
              </a:rPr>
            </a:br>
            <a:endParaRPr lang="ru-RU" sz="1800" dirty="0" smtClean="0">
              <a:latin typeface="Arkiv Light" panose="00000500000000000000" pitchFamily="2" charset="-52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/>
          <a:stretch>
            <a:fillRect/>
          </a:stretch>
        </p:blipFill>
        <p:spPr>
          <a:xfrm>
            <a:off x="4706911" y="3109182"/>
            <a:ext cx="4152470" cy="2751972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/>
          <a:stretch>
            <a:fillRect/>
          </a:stretch>
        </p:blipFill>
        <p:spPr>
          <a:xfrm>
            <a:off x="652073" y="3112106"/>
            <a:ext cx="3889948" cy="2749048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5"/>
          <a:stretch>
            <a:fillRect/>
          </a:stretch>
        </p:blipFill>
        <p:spPr>
          <a:xfrm>
            <a:off x="652073" y="402021"/>
            <a:ext cx="3889948" cy="2605597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6"/>
          <a:stretch>
            <a:fillRect/>
          </a:stretch>
        </p:blipFill>
        <p:spPr>
          <a:xfrm>
            <a:off x="4706911" y="402021"/>
            <a:ext cx="4099810" cy="260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52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омашний">
      <a:dk1>
        <a:srgbClr val="E7462B"/>
      </a:dk1>
      <a:lt1>
        <a:sysClr val="window" lastClr="FFFFFF"/>
      </a:lt1>
      <a:dk2>
        <a:srgbClr val="00A8D7"/>
      </a:dk2>
      <a:lt2>
        <a:srgbClr val="FFFFFF"/>
      </a:lt2>
      <a:accent1>
        <a:srgbClr val="E7462B"/>
      </a:accent1>
      <a:accent2>
        <a:srgbClr val="FAB400"/>
      </a:accent2>
      <a:accent3>
        <a:srgbClr val="00A8D7"/>
      </a:accent3>
      <a:accent4>
        <a:srgbClr val="65B65A"/>
      </a:accent4>
      <a:accent5>
        <a:srgbClr val="604C3D"/>
      </a:accent5>
      <a:accent6>
        <a:srgbClr val="FAB400"/>
      </a:accent6>
      <a:hlink>
        <a:srgbClr val="604C3D"/>
      </a:hlink>
      <a:folHlink>
        <a:srgbClr val="00A8D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716</TotalTime>
  <Words>30</Words>
  <Application>Microsoft Office PowerPoint</Application>
  <PresentationFormat>Широкоэкранный</PresentationFormat>
  <Paragraphs>14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Arkiv</vt:lpstr>
      <vt:lpstr>Arkiv Bold</vt:lpstr>
      <vt:lpstr>Arkiv Light</vt:lpstr>
      <vt:lpstr>Тема Office</vt:lpstr>
      <vt:lpstr>ПРОМО-САЙТ</vt:lpstr>
      <vt:lpstr>  Архитектура сайта сочетает в себе две составляющие: 1.эмоциональная (большое внимание уделяется визуальной составляющей сайта, через которую доносится концепция бренда) 2.функциональная(удобство использования, понятная навигация и простота выбора квартиры) </vt:lpstr>
      <vt:lpstr>Презентация PowerPoint</vt:lpstr>
      <vt:lpstr>Функциональность   Удобная навигация сайта помогает посетителю сайта быстро и легко найти нужную ему информацию. Интерфейс главной страницы максимально удобен. Прежде всего сама главная страница сайта спланирована как большое удобное меню: она состоит из окон разделов сайта. Основное верхнее меню является сквозным.</vt:lpstr>
      <vt:lpstr>Уникальность: фирменный стиль бренда  Айдентика проекта внедрена различными элементами по всему сайту. Банка варенья с вкусными предложениями и акциями является сквозной для нескольких разделов сайта. Фирменный паттерн бренда «Домашний» - клетка, как на любимой домашней скатерти, используется по всему сайту: в меню, деталях интерьера на картинках. </vt:lpstr>
      <vt:lpstr>Уникальность: персонаж бренда  Персонаж бренда «Домашний» – рыжий кот Марьяныч, является бесспорным символом домашнего уюта и присутствует во всех рекламных материалах проекта, в том числе и на сайте.  Изображение персонажа используется в фоновых рендерах сайта, своим присутствием делает их уникальными и «живыми».  </vt:lpstr>
      <vt:lpstr>Уникальность: особенные элементы   На некоторых разделах сайта информация преподносится в виде подвесных фотокарточек , где можно кратко прочитать новость или статус стройки, не открывая полностью ее. </vt:lpstr>
      <vt:lpstr>Информативность   На сайте предусмотрено большое количество инструментов при выборе покупателем планировки, что позволяет получить полную и подробную информацию относительно будущей квартиры.  Предлагается 3 различных вида подбора квартиры: выбор по расположению, выбор по типу и выбор по параметрам. Каждый может выбрать тот путь поиска, который ему удобен Для просмотра планировки квартиры на сайте разработано 6 вариантов визуального представления: 2d план со всеми метражами, вид сверху, 3d план, 3d – 360º, виртуальный тур, а также просмотр планировки в 3d очках по QR-коду – их можно купить либо получить бесплатно в нашем офисе продаж. </vt:lpstr>
      <vt:lpstr> </vt:lpstr>
      <vt:lpstr>Легенда бренда  «Ты дома» - ключевой слоган микрорайона «Домашний». Только дома мы можем чувствовать себя по-настоящему комфортно и уютно. В специальном разделе сайта «ты дома» раскрывается легенда бренда: иллюстрация с помощью персонажа тех важных для жизни вещей, которые дают нам почувствовать себя дома.</vt:lpstr>
      <vt:lpstr>Визуальная подача  Сайт наполнен большим количеством ярких красочных фотографий и рендеров, которые делают его приятным для восприятия.  </vt:lpstr>
      <vt:lpstr> </vt:lpstr>
      <vt:lpstr>ТЫ ДОМА!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Dmitry Chigirin</dc:creator>
  <cp:lastModifiedBy>Гаецкая Анастасия</cp:lastModifiedBy>
  <cp:revision>68</cp:revision>
  <dcterms:created xsi:type="dcterms:W3CDTF">2016-02-17T16:50:58Z</dcterms:created>
  <dcterms:modified xsi:type="dcterms:W3CDTF">2017-07-17T07:10:58Z</dcterms:modified>
</cp:coreProperties>
</file>