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18"/>
  </p:notesMasterIdLst>
  <p:sldIdLst>
    <p:sldId id="289" r:id="rId2"/>
    <p:sldId id="287" r:id="rId3"/>
    <p:sldId id="291" r:id="rId4"/>
    <p:sldId id="305" r:id="rId5"/>
    <p:sldId id="306" r:id="rId6"/>
    <p:sldId id="298" r:id="rId7"/>
    <p:sldId id="261" r:id="rId8"/>
    <p:sldId id="292" r:id="rId9"/>
    <p:sldId id="307" r:id="rId10"/>
    <p:sldId id="308" r:id="rId11"/>
    <p:sldId id="309" r:id="rId12"/>
    <p:sldId id="310" r:id="rId13"/>
    <p:sldId id="301" r:id="rId14"/>
    <p:sldId id="293" r:id="rId15"/>
    <p:sldId id="299" r:id="rId16"/>
    <p:sldId id="290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73C"/>
    <a:srgbClr val="21ACE3"/>
    <a:srgbClr val="36689E"/>
    <a:srgbClr val="85ABD5"/>
    <a:srgbClr val="BBF5FF"/>
    <a:srgbClr val="004A68"/>
    <a:srgbClr val="7896B6"/>
    <a:srgbClr val="395069"/>
    <a:srgbClr val="19232D"/>
    <a:srgbClr val="48A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98" autoAdjust="0"/>
    <p:restoredTop sz="76932" autoAdjust="0"/>
  </p:normalViewPr>
  <p:slideViewPr>
    <p:cSldViewPr>
      <p:cViewPr varScale="1">
        <p:scale>
          <a:sx n="118" d="100"/>
          <a:sy n="118" d="100"/>
        </p:scale>
        <p:origin x="-184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C6ECA-1884-4B8C-926F-0C20B0B6D402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C965C-1F3F-41DB-AA73-C6DBE301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40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Слайд «</a:t>
            </a:r>
            <a:r>
              <a:rPr lang="ru-RU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Титульник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</a:t>
            </a:r>
          </a:p>
          <a:p>
            <a:pPr>
              <a:lnSpc>
                <a:spcPct val="150000"/>
              </a:lnSpc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Font typeface="+mj-lt"/>
              <a:buNone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C965C-1F3F-41DB-AA73-C6DBE301A3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947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Слайд «Объект (картинки, график...) + текст».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 с двумя</a:t>
            </a:r>
            <a:r>
              <a:rPr lang="ru-RU" b="1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рисунками.</a:t>
            </a:r>
          </a:p>
          <a:p>
            <a:pPr>
              <a:lnSpc>
                <a:spcPct val="150000"/>
              </a:lnSpc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Плашка</a:t>
            </a: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логотип находятся в шаблоне презентации (вид → образец → образец слайдов).</a:t>
            </a: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Полоска, которая отбивает заголовок от основного текста, опускается либо поднимается вверх в зависимости от размера заголовка.</a:t>
            </a: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подзаголовок не нужен его можно убрать.</a:t>
            </a: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с рисунком: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Вставка → рисунок</a:t>
            </a:r>
          </a:p>
          <a:p>
            <a:pPr marL="2286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Подрезаем либо увеличиваем каждый рисунок до размера 7,1х15,4, как показано на слайде (выделяем рисунок → Работа с рисунками. Формат. → Иконка «Обрезка»).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Квадрат на фотографиях статичен. Если подписи к фотографиям не нужны, то их вместе с полупрозрачными плашками можно убрать.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Цвет фотографий не меняем.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C965C-1F3F-41DB-AA73-C6DBE301A30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049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Слайд «Объект (картинки, график...) + текст».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 с двумя</a:t>
            </a:r>
            <a:r>
              <a:rPr lang="ru-RU" b="1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рисунками.</a:t>
            </a:r>
          </a:p>
          <a:p>
            <a:pPr>
              <a:lnSpc>
                <a:spcPct val="150000"/>
              </a:lnSpc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Плашка</a:t>
            </a: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логотип находятся в шаблоне презентации (вид → образец → образец слайдов).</a:t>
            </a: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Полоска, которая отбивает заголовок от основного текста, опускается либо поднимается вверх в зависимости от размера заголовка.</a:t>
            </a: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подзаголовок не нужен его можно убрать.</a:t>
            </a: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с рисунком: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Вставка → рисунок</a:t>
            </a:r>
          </a:p>
          <a:p>
            <a:pPr marL="2286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Подрезаем либо увеличиваем каждый рисунок до размера 7,1х15,4, как показано на слайде (выделяем рисунок → Работа с рисунками. Формат. → Иконка «Обрезка»).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Квадрат на фотографиях статичен. Если подписи к фотографиям не нужны, то их вместе с полупрозрачными плашками можно убрать.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Цвет фотографий не меняем.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C965C-1F3F-41DB-AA73-C6DBE301A30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049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Слайд «Объект (картинки, график...) + текст».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 с двумя</a:t>
            </a:r>
            <a:r>
              <a:rPr lang="ru-RU" b="1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рисунками.</a:t>
            </a:r>
          </a:p>
          <a:p>
            <a:pPr>
              <a:lnSpc>
                <a:spcPct val="150000"/>
              </a:lnSpc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Плашка</a:t>
            </a: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логотип находятся в шаблоне презентации (вид → образец → образец слайдов).</a:t>
            </a: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Полоска, которая отбивает заголовок от основного текста, опускается либо поднимается вверх в зависимости от размера заголовка.</a:t>
            </a: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подзаголовок не нужен его можно убрать.</a:t>
            </a: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с рисунком: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Вставка → рисунок</a:t>
            </a:r>
          </a:p>
          <a:p>
            <a:pPr marL="2286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Подрезаем либо увеличиваем каждый рисунок до размера 7,1х15,4, как показано на слайде (выделяем рисунок → Работа с рисунками. Формат. → Иконка «Обрезка»).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Квадрат на фотографиях статичен. Если подписи к фотографиям не нужны, то их вместе с полупрозрачными плашками можно убрать.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Цвет фотографий не меняем.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C965C-1F3F-41DB-AA73-C6DBE301A30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049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Слайд «Начало главы»</a:t>
            </a:r>
          </a:p>
          <a:p>
            <a:pPr>
              <a:lnSpc>
                <a:spcPct val="150000"/>
              </a:lnSpc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Плашка, </a:t>
            </a: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логотип находятся в шаблоне презентации (вид → образец → образец слайдов).</a:t>
            </a: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Цвет плашек меняется от главы к главе. Все используемые цвета находятся в шаблоне.</a:t>
            </a:r>
            <a:endParaRPr lang="en-US" baseline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Прямоугольник вытягивается вниз в зависимости от размера заголовка. Номер главы всегда находится в правом верхнем углу прямоугольника.</a:t>
            </a: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с рисунком: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Вставка → рисунок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Подрезаем либо увеличиваем рисунок до размера 14,29х15,4, как показано на слайде.</a:t>
            </a:r>
          </a:p>
          <a:p>
            <a:pPr marL="2286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Применяем фильтр: выделаем рисунок → Работа с рисунками. Формат. → Иконка «Цвет» (цвет выбираем согласно цвету главы)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Font typeface="+mj-lt"/>
              <a:buNone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C965C-1F3F-41DB-AA73-C6DBE301A30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334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Слайд «Объект (картинки, график...) + текст».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 с двумя</a:t>
            </a:r>
            <a:r>
              <a:rPr lang="ru-RU" b="1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рисунками.</a:t>
            </a:r>
          </a:p>
          <a:p>
            <a:pPr>
              <a:lnSpc>
                <a:spcPct val="150000"/>
              </a:lnSpc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Плашка</a:t>
            </a: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логотип находятся в шаблоне презентации (вид → образец → образец слайдов).</a:t>
            </a: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Полоска, которая отбивает заголовок от основного текста, опускается либо поднимается вверх в зависимости от размера заголовка.</a:t>
            </a: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подзаголовок не нужен его можно убрать.</a:t>
            </a: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с рисунком: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Вставка → рисунок</a:t>
            </a:r>
          </a:p>
          <a:p>
            <a:pPr marL="2286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Подрезаем либо увеличиваем каждый рисунок до размера 7,1х15,4, как показано на слайде (выделяем рисунок → Работа с рисунками. Формат. → Иконка «Обрезка»).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Квадрат на фотографиях статичен. Если подписи к фотографиям не нужны, то их вместе с полупрозрачными плашками можно убрать.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Цвет фотографий не меняем.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C965C-1F3F-41DB-AA73-C6DBE301A30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049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Слайд «Объект (картинки, график...) + текст».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 с двумя</a:t>
            </a:r>
            <a:r>
              <a:rPr lang="ru-RU" b="1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рисунками.</a:t>
            </a:r>
          </a:p>
          <a:p>
            <a:pPr>
              <a:lnSpc>
                <a:spcPct val="150000"/>
              </a:lnSpc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Плашка</a:t>
            </a: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логотип находятся в шаблоне презентации (вид → образец → образец слайдов).</a:t>
            </a: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Полоска, которая отбивает заголовок от основного текста, опускается либо поднимается вверх в зависимости от размера заголовка.</a:t>
            </a: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подзаголовок не нужен его можно убрать.</a:t>
            </a: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с рисунком: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Вставка → рисунок</a:t>
            </a:r>
          </a:p>
          <a:p>
            <a:pPr marL="2286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Подрезаем либо увеличиваем каждый рисунок до размера 7,1х15,4, как показано на слайде (выделяем рисунок → Работа с рисунками. Формат. → Иконка «Обрезка»).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Квадрат на фотографиях статичен. Если подписи к фотографиям не нужны, то их вместе с полупрозрачными плашками можно убрать.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Цвет фотографий не меняем.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C965C-1F3F-41DB-AA73-C6DBE301A30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049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+mj-lt"/>
              <a:buNone/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C965C-1F3F-41DB-AA73-C6DBE301A30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725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Слайд «Начало главы»</a:t>
            </a:r>
          </a:p>
          <a:p>
            <a:pPr>
              <a:lnSpc>
                <a:spcPct val="150000"/>
              </a:lnSpc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Плашка, </a:t>
            </a: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логотип находятся в шаблоне презентации (вид → образец → образец слайдов).</a:t>
            </a: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Цвет плашек меняется от главы к главе. Все используемые цвета находятся в шаблоне.</a:t>
            </a:r>
            <a:endParaRPr lang="en-US" baseline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Прямоугольник вытягивается вниз в зависимости от размера заголовка. Номер главы всегда находится в правом верхнем углу прямоугольника.</a:t>
            </a: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с рисунком: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Вставка → рисунок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Подрезаем либо увеличиваем рисунок до размера 14,29х15,4, как показано на слайде.</a:t>
            </a:r>
          </a:p>
          <a:p>
            <a:pPr marL="2286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Применяем фильтр: выделаем рисунок → Работа с рисунками. Формат. → Иконка «Цвет» (цвет выбираем согласно цвету главы)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Font typeface="+mj-lt"/>
              <a:buNone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C965C-1F3F-41DB-AA73-C6DBE301A30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334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Слайд «Текст. Много текста.».</a:t>
            </a:r>
          </a:p>
          <a:p>
            <a:pPr>
              <a:lnSpc>
                <a:spcPct val="150000"/>
              </a:lnSpc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Плашка, </a:t>
            </a: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логотип находятся в шаблоне презентации (вид → образец → образец слайдов).</a:t>
            </a: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Цвет плашек меняется от главы к главе. Все используемые цвета находятся в шаблоне.</a:t>
            </a:r>
            <a:endParaRPr lang="en-US" baseline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Полоска, которая отбивает заголовок от основного текста, опускается либо поднимается вверх в зависимости от размера заголовка</a:t>
            </a:r>
            <a:r>
              <a:rPr lang="ru-RU" baseline="0" dirty="0" smtClean="0">
                <a:latin typeface="+mn-lt"/>
                <a:ea typeface="+mn-ea"/>
                <a:cs typeface="+mn-cs"/>
              </a:rPr>
              <a:t>.</a:t>
            </a:r>
            <a:endParaRPr lang="ru-RU" baseline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C965C-1F3F-41DB-AA73-C6DBE301A30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Слайд «Текст. Много текста.».</a:t>
            </a:r>
          </a:p>
          <a:p>
            <a:pPr>
              <a:lnSpc>
                <a:spcPct val="150000"/>
              </a:lnSpc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Плашка, </a:t>
            </a: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логотип находятся в шаблоне презентации (вид → образец → образец слайдов).</a:t>
            </a: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Цвет плашек меняется от главы к главе. Все используемые цвета находятся в шаблоне.</a:t>
            </a:r>
            <a:endParaRPr lang="en-US" baseline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Полоска, которая отбивает заголовок от основного текста, опускается либо поднимается вверх в зависимости от размера заголовка</a:t>
            </a:r>
            <a:r>
              <a:rPr lang="ru-RU" baseline="0" dirty="0" smtClean="0">
                <a:latin typeface="+mn-lt"/>
                <a:ea typeface="+mn-ea"/>
                <a:cs typeface="+mn-cs"/>
              </a:rPr>
              <a:t>.</a:t>
            </a:r>
            <a:endParaRPr lang="ru-RU" baseline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C965C-1F3F-41DB-AA73-C6DBE301A30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Слайд «Текст. Много текста.».</a:t>
            </a:r>
          </a:p>
          <a:p>
            <a:pPr>
              <a:lnSpc>
                <a:spcPct val="150000"/>
              </a:lnSpc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Плашка, </a:t>
            </a: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логотип находятся в шаблоне презентации (вид → образец → образец слайдов).</a:t>
            </a: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Цвет плашек меняется от главы к главе. Все используемые цвета находятся в шаблоне.</a:t>
            </a:r>
            <a:endParaRPr lang="en-US" baseline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Полоска, которая отбивает заголовок от основного текста, опускается либо поднимается вверх в зависимости от размера заголовка</a:t>
            </a:r>
            <a:r>
              <a:rPr lang="ru-RU" baseline="0" dirty="0" smtClean="0">
                <a:latin typeface="+mn-lt"/>
                <a:ea typeface="+mn-ea"/>
                <a:cs typeface="+mn-cs"/>
              </a:rPr>
              <a:t>.</a:t>
            </a:r>
            <a:endParaRPr lang="ru-RU" baseline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C965C-1F3F-41DB-AA73-C6DBE301A30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Слайд «Объект (картинки, график...) + текст».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 с двумя</a:t>
            </a:r>
            <a:r>
              <a:rPr lang="ru-RU" b="1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рисунками.</a:t>
            </a:r>
          </a:p>
          <a:p>
            <a:pPr>
              <a:lnSpc>
                <a:spcPct val="150000"/>
              </a:lnSpc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Плашка</a:t>
            </a: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логотип находятся в шаблоне презентации (вид → образец → образец слайдов).</a:t>
            </a: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Полоска, которая отбивает заголовок от основного текста, опускается либо поднимается вверх в зависимости от размера заголовка.</a:t>
            </a: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подзаголовок не нужен его можно убрать.</a:t>
            </a: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с рисунком: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Вставка → рисунок</a:t>
            </a:r>
          </a:p>
          <a:p>
            <a:pPr marL="2286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Подрезаем либо увеличиваем каждый рисунок до размера 7,1х15,4, как показано на слайде (выделяем рисунок → Работа с рисунками. Формат. → Иконка «Обрезка»).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Квадрат на фотографиях статичен. Если подписи к фотографиям не нужны, то их вместе с полупрозрачными плашками можно убрать.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Цвет фотографий не меняем.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C965C-1F3F-41DB-AA73-C6DBE301A30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049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Слайд «Объект (картинки, график...) + текст».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 с двумя</a:t>
            </a:r>
            <a:r>
              <a:rPr lang="ru-RU" b="1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рисунками.</a:t>
            </a:r>
          </a:p>
          <a:p>
            <a:pPr>
              <a:lnSpc>
                <a:spcPct val="150000"/>
              </a:lnSpc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Плашка</a:t>
            </a: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логотип находятся в шаблоне презентации (вид → образец → образец слайдов).</a:t>
            </a: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Полоска, которая отбивает заголовок от основного текста, опускается либо поднимается вверх в зависимости от размера заголовка.</a:t>
            </a: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подзаголовок не нужен его можно убрать.</a:t>
            </a: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с рисунком: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Вставка → рисунок</a:t>
            </a:r>
          </a:p>
          <a:p>
            <a:pPr marL="2286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Подрезаем либо увеличиваем каждый рисунок до размера 7,1х15,4, как показано на слайде (выделяем рисунок → Работа с рисунками. Формат. → Иконка «Обрезка»).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Квадрат на фотографиях статичен. Если подписи к фотографиям не нужны, то их вместе с полупрозрачными плашками можно убрать.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Цвет фотографий не меняем.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C965C-1F3F-41DB-AA73-C6DBE301A30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049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Слайд «Объект (картинки, график...) + текст».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 с двумя</a:t>
            </a:r>
            <a:r>
              <a:rPr lang="ru-RU" b="1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рисунками.</a:t>
            </a:r>
          </a:p>
          <a:p>
            <a:pPr>
              <a:lnSpc>
                <a:spcPct val="150000"/>
              </a:lnSpc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Плашка</a:t>
            </a: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логотип находятся в шаблоне презентации (вид → образец → образец слайдов).</a:t>
            </a: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Полоска, которая отбивает заголовок от основного текста, опускается либо поднимается вверх в зависимости от размера заголовка.</a:t>
            </a: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подзаголовок не нужен его можно убрать.</a:t>
            </a: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с рисунком: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Вставка → рисунок</a:t>
            </a:r>
          </a:p>
          <a:p>
            <a:pPr marL="2286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Подрезаем либо увеличиваем каждый рисунок до размера 7,1х15,4, как показано на слайде (выделяем рисунок → Работа с рисунками. Формат. → Иконка «Обрезка»).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Квадрат на фотографиях статичен. Если подписи к фотографиям не нужны, то их вместе с полупрозрачными плашками можно убрать.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Цвет фотографий не меняем.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C965C-1F3F-41DB-AA73-C6DBE301A30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049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Слайд «Объект (картинки, график...) + текст».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 с двумя</a:t>
            </a:r>
            <a:r>
              <a:rPr lang="ru-RU" b="1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рисунками.</a:t>
            </a:r>
          </a:p>
          <a:p>
            <a:pPr>
              <a:lnSpc>
                <a:spcPct val="150000"/>
              </a:lnSpc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Плашка</a:t>
            </a: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логотип находятся в шаблоне презентации (вид → образец → образец слайдов).</a:t>
            </a: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Полоска, которая отбивает заголовок от основного текста, опускается либо поднимается вверх в зависимости от размера заголовка.</a:t>
            </a: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подзаголовок не нужен его можно убрать.</a:t>
            </a:r>
          </a:p>
          <a:p>
            <a:pPr>
              <a:lnSpc>
                <a:spcPct val="150000"/>
              </a:lnSpc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с рисунком: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Вставка → рисунок</a:t>
            </a:r>
          </a:p>
          <a:p>
            <a:pPr marL="2286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Подрезаем либо увеличиваем каждый рисунок до размера 7,1х15,4, как показано на слайде (выделяем рисунок → Работа с рисунками. Формат. → Иконка «Обрезка»).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Квадрат на фотографиях статичен. Если подписи к фотографиям не нужны, то их вместе с полупрозрачными плашками можно убрать.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Цвет фотографий не меняем.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C965C-1F3F-41DB-AA73-C6DBE301A30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049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21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" y="179070"/>
            <a:ext cx="8799576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82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. Много текста.(синий цве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604000" y="0"/>
            <a:ext cx="540000" cy="5143500"/>
          </a:xfrm>
          <a:prstGeom prst="rect">
            <a:avLst/>
          </a:prstGeom>
          <a:solidFill>
            <a:srgbClr val="366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31990"/>
            <a:ext cx="1493523" cy="310897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8604000" y="0"/>
            <a:ext cx="540000" cy="5143500"/>
          </a:xfrm>
          <a:prstGeom prst="rect">
            <a:avLst/>
          </a:prstGeom>
          <a:solidFill>
            <a:srgbClr val="366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56376" y="4818186"/>
            <a:ext cx="10801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D8A64F-F786-4906-B301-B0218ACB8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17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Объект (картинки, график...) + текст (зеленый цве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00000" cy="5143500"/>
          </a:xfrm>
          <a:prstGeom prst="rect">
            <a:avLst/>
          </a:prstGeom>
          <a:solidFill>
            <a:srgbClr val="48A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31990"/>
            <a:ext cx="1493523" cy="310897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0" y="0"/>
            <a:ext cx="3600000" cy="5143500"/>
          </a:xfrm>
          <a:prstGeom prst="rect">
            <a:avLst/>
          </a:prstGeom>
          <a:solidFill>
            <a:srgbClr val="48A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31990"/>
            <a:ext cx="1493523" cy="31089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56376" y="4818186"/>
            <a:ext cx="10801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D8A64F-F786-4906-B301-B0218ACB8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54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екст. Мало текста.(зеленый цве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6120000" cy="5143500"/>
          </a:xfrm>
          <a:prstGeom prst="rect">
            <a:avLst/>
          </a:prstGeom>
          <a:solidFill>
            <a:srgbClr val="48A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31990"/>
            <a:ext cx="1493523" cy="310897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0" y="0"/>
            <a:ext cx="6120000" cy="5143500"/>
          </a:xfrm>
          <a:prstGeom prst="rect">
            <a:avLst/>
          </a:prstGeom>
          <a:solidFill>
            <a:srgbClr val="48A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31990"/>
            <a:ext cx="1493523" cy="31089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56376" y="4818186"/>
            <a:ext cx="10801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D8A64F-F786-4906-B301-B0218ACB8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103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екст. Много текста.(зеленый цве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604000" y="0"/>
            <a:ext cx="540000" cy="5143500"/>
          </a:xfrm>
          <a:prstGeom prst="rect">
            <a:avLst/>
          </a:prstGeom>
          <a:solidFill>
            <a:srgbClr val="48A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31990"/>
            <a:ext cx="1493523" cy="310897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8604000" y="0"/>
            <a:ext cx="540000" cy="5143500"/>
          </a:xfrm>
          <a:prstGeom prst="rect">
            <a:avLst/>
          </a:prstGeom>
          <a:solidFill>
            <a:srgbClr val="48A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56376" y="4818186"/>
            <a:ext cx="10801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D8A64F-F786-4906-B301-B0218ACB8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716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Объект (картинки, график...) + текст (фиолет цве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00000" cy="5143500"/>
          </a:xfrm>
          <a:prstGeom prst="rect">
            <a:avLst/>
          </a:prstGeom>
          <a:solidFill>
            <a:srgbClr val="B077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31990"/>
            <a:ext cx="1493523" cy="310897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0" y="0"/>
            <a:ext cx="3600000" cy="5143500"/>
          </a:xfrm>
          <a:prstGeom prst="rect">
            <a:avLst/>
          </a:prstGeom>
          <a:solidFill>
            <a:srgbClr val="B077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31990"/>
            <a:ext cx="1493523" cy="31089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56376" y="4818186"/>
            <a:ext cx="10801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D8A64F-F786-4906-B301-B0218ACB8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570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. Мало текста.(фиолет цве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6120000" cy="5143500"/>
          </a:xfrm>
          <a:prstGeom prst="rect">
            <a:avLst/>
          </a:prstGeom>
          <a:solidFill>
            <a:srgbClr val="B077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31990"/>
            <a:ext cx="1493523" cy="310897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0" y="0"/>
            <a:ext cx="6120000" cy="5143500"/>
          </a:xfrm>
          <a:prstGeom prst="rect">
            <a:avLst/>
          </a:prstGeom>
          <a:solidFill>
            <a:srgbClr val="B077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31990"/>
            <a:ext cx="1493523" cy="31089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56376" y="4818186"/>
            <a:ext cx="10801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D8A64F-F786-4906-B301-B0218ACB8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063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. Много текста.(фиолет цве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604000" y="0"/>
            <a:ext cx="540000" cy="5143500"/>
          </a:xfrm>
          <a:prstGeom prst="rect">
            <a:avLst/>
          </a:prstGeom>
          <a:solidFill>
            <a:srgbClr val="B077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31990"/>
            <a:ext cx="1493523" cy="310897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8604000" y="0"/>
            <a:ext cx="540000" cy="5143500"/>
          </a:xfrm>
          <a:prstGeom prst="rect">
            <a:avLst/>
          </a:prstGeom>
          <a:solidFill>
            <a:srgbClr val="B077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56376" y="4818186"/>
            <a:ext cx="10801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D8A64F-F786-4906-B301-B0218ACB8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933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Объект (картинки, график...) + текст (серый цве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00000" cy="5143500"/>
          </a:xfrm>
          <a:prstGeom prst="rect">
            <a:avLst/>
          </a:prstGeom>
          <a:solidFill>
            <a:srgbClr val="496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31990"/>
            <a:ext cx="1493523" cy="310897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0" y="0"/>
            <a:ext cx="3600000" cy="5143500"/>
          </a:xfrm>
          <a:prstGeom prst="rect">
            <a:avLst/>
          </a:prstGeom>
          <a:solidFill>
            <a:srgbClr val="496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31990"/>
            <a:ext cx="1493523" cy="31089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56376" y="4818186"/>
            <a:ext cx="10801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D8A64F-F786-4906-B301-B0218ACB8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826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Текст. Мало текста.(серый цве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6120000" cy="5143500"/>
          </a:xfrm>
          <a:prstGeom prst="rect">
            <a:avLst/>
          </a:prstGeom>
          <a:solidFill>
            <a:srgbClr val="496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31990"/>
            <a:ext cx="1493523" cy="310897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0" y="0"/>
            <a:ext cx="6120000" cy="5143500"/>
          </a:xfrm>
          <a:prstGeom prst="rect">
            <a:avLst/>
          </a:prstGeom>
          <a:solidFill>
            <a:srgbClr val="496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31990"/>
            <a:ext cx="1493523" cy="31089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56376" y="4818186"/>
            <a:ext cx="10801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D8A64F-F786-4906-B301-B0218ACB8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79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Текст. Много текста.(серый цве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604000" y="0"/>
            <a:ext cx="540000" cy="5143500"/>
          </a:xfrm>
          <a:prstGeom prst="rect">
            <a:avLst/>
          </a:prstGeom>
          <a:solidFill>
            <a:srgbClr val="496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31990"/>
            <a:ext cx="1493523" cy="310897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8604000" y="0"/>
            <a:ext cx="540000" cy="5143500"/>
          </a:xfrm>
          <a:prstGeom prst="rect">
            <a:avLst/>
          </a:prstGeom>
          <a:solidFill>
            <a:srgbClr val="496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56376" y="4818186"/>
            <a:ext cx="10801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D8A64F-F786-4906-B301-B0218ACB8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85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Объект (картинки, график...) + текст (голубой цве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00000" cy="5143500"/>
          </a:xfrm>
          <a:prstGeom prst="rect">
            <a:avLst/>
          </a:prstGeom>
          <a:solidFill>
            <a:srgbClr val="21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31990"/>
            <a:ext cx="1493523" cy="310897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0" y="0"/>
            <a:ext cx="3600000" cy="5143500"/>
          </a:xfrm>
          <a:prstGeom prst="rect">
            <a:avLst/>
          </a:prstGeom>
          <a:solidFill>
            <a:srgbClr val="21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31990"/>
            <a:ext cx="1493523" cy="310897"/>
          </a:xfrm>
          <a:prstGeom prst="rect">
            <a:avLst/>
          </a:prstGeom>
        </p:spPr>
      </p:pic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56376" y="4818186"/>
            <a:ext cx="10801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D8A64F-F786-4906-B301-B0218ACB8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901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31990"/>
            <a:ext cx="1493523" cy="310897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56376" y="4818186"/>
            <a:ext cx="10801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D8A64F-F786-4906-B301-B0218ACB8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7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56376" y="4818186"/>
            <a:ext cx="10801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D8A64F-F786-4906-B301-B0218ACB8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062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. Мало текста.(голубой цве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6120000" cy="5143500"/>
          </a:xfrm>
          <a:prstGeom prst="rect">
            <a:avLst/>
          </a:prstGeom>
          <a:solidFill>
            <a:srgbClr val="21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31990"/>
            <a:ext cx="1493523" cy="310897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0" y="0"/>
            <a:ext cx="6120000" cy="5143500"/>
          </a:xfrm>
          <a:prstGeom prst="rect">
            <a:avLst/>
          </a:prstGeom>
          <a:solidFill>
            <a:srgbClr val="21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31990"/>
            <a:ext cx="1493523" cy="31089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56376" y="4818186"/>
            <a:ext cx="10801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D8A64F-F786-4906-B301-B0218ACB8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64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. Много текста.(голубой цве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604000" y="0"/>
            <a:ext cx="540000" cy="5143500"/>
          </a:xfrm>
          <a:prstGeom prst="rect">
            <a:avLst/>
          </a:prstGeom>
          <a:solidFill>
            <a:srgbClr val="21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31990"/>
            <a:ext cx="1493523" cy="310897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8604000" y="0"/>
            <a:ext cx="540000" cy="5143500"/>
          </a:xfrm>
          <a:prstGeom prst="rect">
            <a:avLst/>
          </a:prstGeom>
          <a:solidFill>
            <a:srgbClr val="21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56376" y="4818186"/>
            <a:ext cx="10801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D8A64F-F786-4906-B301-B0218ACB8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695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Объект (картинки, график...) + текст (оранж цве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00000" cy="5143500"/>
          </a:xfrm>
          <a:prstGeom prst="rect">
            <a:avLst/>
          </a:prstGeom>
          <a:solidFill>
            <a:srgbClr val="E87F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31990"/>
            <a:ext cx="1493523" cy="310897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0" y="0"/>
            <a:ext cx="3600000" cy="5143500"/>
          </a:xfrm>
          <a:prstGeom prst="rect">
            <a:avLst/>
          </a:prstGeom>
          <a:solidFill>
            <a:srgbClr val="E87F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31990"/>
            <a:ext cx="1493523" cy="31089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56376" y="4818186"/>
            <a:ext cx="10801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D8A64F-F786-4906-B301-B0218ACB8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26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екст. Мало текста.(оранж цве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6120000" cy="5143500"/>
          </a:xfrm>
          <a:prstGeom prst="rect">
            <a:avLst/>
          </a:prstGeom>
          <a:solidFill>
            <a:srgbClr val="E87F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31990"/>
            <a:ext cx="1493523" cy="310897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0" y="0"/>
            <a:ext cx="6120000" cy="5143500"/>
          </a:xfrm>
          <a:prstGeom prst="rect">
            <a:avLst/>
          </a:prstGeom>
          <a:solidFill>
            <a:srgbClr val="E87F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31990"/>
            <a:ext cx="1493523" cy="31089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56376" y="4818186"/>
            <a:ext cx="10801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D8A64F-F786-4906-B301-B0218ACB8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896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екст. Много текста.(оранж цве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604000" y="0"/>
            <a:ext cx="540000" cy="5143500"/>
          </a:xfrm>
          <a:prstGeom prst="rect">
            <a:avLst/>
          </a:prstGeom>
          <a:solidFill>
            <a:srgbClr val="E87F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31990"/>
            <a:ext cx="1493523" cy="310897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8604000" y="0"/>
            <a:ext cx="540000" cy="5143500"/>
          </a:xfrm>
          <a:prstGeom prst="rect">
            <a:avLst/>
          </a:prstGeom>
          <a:solidFill>
            <a:srgbClr val="E87F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56376" y="4818186"/>
            <a:ext cx="10801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D8A64F-F786-4906-B301-B0218ACB8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077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Объект (картинки, график...) + текст (синий цве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00000" cy="5143500"/>
          </a:xfrm>
          <a:prstGeom prst="rect">
            <a:avLst/>
          </a:prstGeom>
          <a:solidFill>
            <a:srgbClr val="366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31990"/>
            <a:ext cx="1493523" cy="310897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0" y="0"/>
            <a:ext cx="3600000" cy="5143500"/>
          </a:xfrm>
          <a:prstGeom prst="rect">
            <a:avLst/>
          </a:prstGeom>
          <a:solidFill>
            <a:srgbClr val="366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31990"/>
            <a:ext cx="1493523" cy="31089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56376" y="4818186"/>
            <a:ext cx="10801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D8A64F-F786-4906-B301-B0218ACB8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45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. Мало текста.(синий цве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6120000" cy="5143500"/>
          </a:xfrm>
          <a:prstGeom prst="rect">
            <a:avLst/>
          </a:prstGeom>
          <a:solidFill>
            <a:srgbClr val="366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31990"/>
            <a:ext cx="1493523" cy="310897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0" y="0"/>
            <a:ext cx="6120000" cy="5143500"/>
          </a:xfrm>
          <a:prstGeom prst="rect">
            <a:avLst/>
          </a:prstGeom>
          <a:solidFill>
            <a:srgbClr val="366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31990"/>
            <a:ext cx="1493523" cy="31089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56376" y="4818186"/>
            <a:ext cx="10801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D8A64F-F786-4906-B301-B0218ACB8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481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8A64F-F786-4906-B301-B0218ACB8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43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gqU55M0on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РАЗЕЦ ЗАГОЛОВКА"/>
          <p:cNvSpPr txBox="1">
            <a:spLocks/>
          </p:cNvSpPr>
          <p:nvPr/>
        </p:nvSpPr>
        <p:spPr>
          <a:xfrm>
            <a:off x="1835696" y="1995686"/>
            <a:ext cx="6192688" cy="100811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sz="3200" dirty="0"/>
              <a:t>Премия </a:t>
            </a:r>
            <a:r>
              <a:rPr lang="en-US" sz="3200" dirty="0"/>
              <a:t>Wow awards </a:t>
            </a:r>
            <a:r>
              <a:rPr lang="en-US" sz="3200" dirty="0" smtClean="0"/>
              <a:t>201</a:t>
            </a:r>
            <a:r>
              <a:rPr lang="ru-RU" sz="3200" dirty="0" smtClean="0"/>
              <a:t>7</a:t>
            </a:r>
          </a:p>
          <a:p>
            <a:pPr algn="ctr"/>
            <a:r>
              <a:rPr lang="ru-RU" sz="3200" dirty="0"/>
              <a:t>Номинация: </a:t>
            </a:r>
            <a:r>
              <a:rPr lang="ru-RU" sz="3200" dirty="0" smtClean="0"/>
              <a:t>рекламная кампания года</a:t>
            </a:r>
            <a:endParaRPr lang="ru-RU" sz="3200" dirty="0" smtClean="0"/>
          </a:p>
          <a:p>
            <a:pPr algn="ctr"/>
            <a:r>
              <a:rPr lang="ru-RU" sz="3200" dirty="0" smtClean="0"/>
              <a:t>СУ 22</a:t>
            </a:r>
          </a:p>
          <a:p>
            <a:pPr algn="ctr"/>
            <a:r>
              <a:rPr lang="ru-RU" sz="3200" dirty="0" smtClean="0"/>
              <a:t>ЖК </a:t>
            </a:r>
            <a:r>
              <a:rPr lang="ru-RU" sz="3200" dirty="0" err="1" smtClean="0"/>
              <a:t>Лукино</a:t>
            </a:r>
            <a:r>
              <a:rPr lang="ru-RU" sz="3200" dirty="0" smtClean="0"/>
              <a:t>-Варино</a:t>
            </a:r>
            <a:endParaRPr lang="ru-RU" sz="3200" dirty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497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0" y="1454522"/>
            <a:ext cx="161967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РАЗЕЦ ЗАГОЛОВКА"/>
          <p:cNvSpPr txBox="1">
            <a:spLocks/>
          </p:cNvSpPr>
          <p:nvPr/>
        </p:nvSpPr>
        <p:spPr>
          <a:xfrm>
            <a:off x="382498" y="123478"/>
            <a:ext cx="5989702" cy="69693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400" b="0" dirty="0" smtClean="0">
                <a:solidFill>
                  <a:srgbClr val="004A68"/>
                </a:solidFill>
              </a:rPr>
              <a:t>Размещение </a:t>
            </a:r>
            <a:r>
              <a:rPr lang="ru-RU" sz="1400" b="0" dirty="0">
                <a:solidFill>
                  <a:srgbClr val="004A68"/>
                </a:solidFill>
              </a:rPr>
              <a:t>в </a:t>
            </a:r>
            <a:r>
              <a:rPr lang="ru-RU" sz="1400" b="0" dirty="0" smtClean="0">
                <a:solidFill>
                  <a:srgbClr val="004A68"/>
                </a:solidFill>
              </a:rPr>
              <a:t>сети интернет. Баннеры </a:t>
            </a:r>
            <a:endParaRPr lang="ru-RU" sz="1400" b="0" dirty="0">
              <a:solidFill>
                <a:srgbClr val="004A68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D8A64F-F786-4906-B301-B0218ACB85D0}" type="slidenum">
              <a:rPr lang="ru-RU" smtClean="0"/>
              <a:t>10</a:t>
            </a:fld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19" y="727503"/>
            <a:ext cx="22574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188" y="727502"/>
            <a:ext cx="22479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36" y="727503"/>
            <a:ext cx="22574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87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0" y="1454522"/>
            <a:ext cx="161967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РАЗЕЦ ЗАГОЛОВКА"/>
          <p:cNvSpPr txBox="1">
            <a:spLocks/>
          </p:cNvSpPr>
          <p:nvPr/>
        </p:nvSpPr>
        <p:spPr>
          <a:xfrm>
            <a:off x="382498" y="123478"/>
            <a:ext cx="5989702" cy="69693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400" b="0" dirty="0" smtClean="0">
                <a:solidFill>
                  <a:srgbClr val="004A68"/>
                </a:solidFill>
              </a:rPr>
              <a:t>Размещение </a:t>
            </a:r>
            <a:r>
              <a:rPr lang="ru-RU" sz="1400" b="0" dirty="0">
                <a:solidFill>
                  <a:srgbClr val="004A68"/>
                </a:solidFill>
              </a:rPr>
              <a:t>в </a:t>
            </a:r>
            <a:r>
              <a:rPr lang="ru-RU" sz="1400" b="0" dirty="0" smtClean="0">
                <a:solidFill>
                  <a:srgbClr val="004A68"/>
                </a:solidFill>
              </a:rPr>
              <a:t>сети интернет</a:t>
            </a:r>
            <a:endParaRPr lang="ru-RU" sz="1400" b="0" dirty="0">
              <a:solidFill>
                <a:srgbClr val="004A68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D8A64F-F786-4906-B301-B0218ACB85D0}" type="slidenum">
              <a:rPr lang="ru-RU" smtClean="0"/>
              <a:t>11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1" y="627535"/>
            <a:ext cx="7482243" cy="175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13175"/>
            <a:ext cx="7459890" cy="17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05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0" y="1454522"/>
            <a:ext cx="161967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РАЗЕЦ ЗАГОЛОВКА"/>
          <p:cNvSpPr txBox="1">
            <a:spLocks/>
          </p:cNvSpPr>
          <p:nvPr/>
        </p:nvSpPr>
        <p:spPr>
          <a:xfrm>
            <a:off x="382498" y="123478"/>
            <a:ext cx="5989702" cy="69693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400" b="0" dirty="0" smtClean="0">
                <a:solidFill>
                  <a:srgbClr val="004A68"/>
                </a:solidFill>
              </a:rPr>
              <a:t>Размещение </a:t>
            </a:r>
            <a:r>
              <a:rPr lang="ru-RU" sz="1400" b="0" dirty="0">
                <a:solidFill>
                  <a:srgbClr val="004A68"/>
                </a:solidFill>
              </a:rPr>
              <a:t>в </a:t>
            </a:r>
            <a:r>
              <a:rPr lang="ru-RU" sz="1400" b="0" dirty="0" smtClean="0">
                <a:solidFill>
                  <a:srgbClr val="004A68"/>
                </a:solidFill>
              </a:rPr>
              <a:t>сети интернет</a:t>
            </a:r>
            <a:endParaRPr lang="ru-RU" sz="1400" b="0" dirty="0">
              <a:solidFill>
                <a:srgbClr val="004A68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D8A64F-F786-4906-B301-B0218ACB85D0}" type="slidenum">
              <a:rPr lang="ru-RU" smtClean="0"/>
              <a:t>12</a:t>
            </a:fld>
            <a:endParaRPr lang="ru-RU"/>
          </a:p>
        </p:txBody>
      </p:sp>
      <p:pic>
        <p:nvPicPr>
          <p:cNvPr id="3076" name="Picture 4" descr="J:\Media-Storm_Edvertayzing_share_serv_\Account\WOWawards2017\Николаева\СУ 22\sy-22_14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5526"/>
            <a:ext cx="403244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J:\Media-Storm_Edvertayzing_share_serv_\Account\WOWawards2017\Николаева\СУ 22\sy-22_15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3" y="555525"/>
            <a:ext cx="4032451" cy="20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J:\Media-Storm_Edvertayzing_share_serv_\Account\WOWawards2017\Николаева\СУ 22\sy-22_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43758"/>
            <a:ext cx="4042664" cy="202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1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.iljuhina\Downloads\write-593333_1920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21ACE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38" r="18316"/>
          <a:stretch/>
        </p:blipFill>
        <p:spPr bwMode="auto">
          <a:xfrm>
            <a:off x="3588848" y="0"/>
            <a:ext cx="555515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383558"/>
            <a:ext cx="4536504" cy="115212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952671"/>
            <a:ext cx="1080000" cy="861774"/>
          </a:xfrm>
          <a:prstGeom prst="rect">
            <a:avLst/>
          </a:prstGeom>
          <a:solidFill>
            <a:srgbClr val="21ACE3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5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2" name="ОБРАЗЕЦ ЗАГОЛОВКА"/>
          <p:cNvSpPr txBox="1">
            <a:spLocks/>
          </p:cNvSpPr>
          <p:nvPr/>
        </p:nvSpPr>
        <p:spPr>
          <a:xfrm>
            <a:off x="378175" y="1575092"/>
            <a:ext cx="3024336" cy="696932"/>
          </a:xfrm>
          <a:prstGeom prst="rect">
            <a:avLst/>
          </a:prstGeom>
        </p:spPr>
        <p:txBody>
          <a:bodyPr anchor="t" anchorCtr="0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Отчеты размещений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D8A64F-F786-4906-B301-B0218ACB85D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5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0" y="1454522"/>
            <a:ext cx="161967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РАЗЕЦ ЗАГОЛОВКА"/>
          <p:cNvSpPr txBox="1">
            <a:spLocks/>
          </p:cNvSpPr>
          <p:nvPr/>
        </p:nvSpPr>
        <p:spPr>
          <a:xfrm>
            <a:off x="378175" y="290642"/>
            <a:ext cx="3024336" cy="696932"/>
          </a:xfrm>
          <a:prstGeom prst="rect">
            <a:avLst/>
          </a:prstGeom>
        </p:spPr>
        <p:txBody>
          <a:bodyPr anchor="t" anchorCtr="0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D8A64F-F786-4906-B301-B0218ACB85D0}" type="slidenum">
              <a:rPr lang="ru-RU" smtClean="0"/>
              <a:t>14</a:t>
            </a:fld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" y="0"/>
            <a:ext cx="4269384" cy="277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" y="2427734"/>
            <a:ext cx="4269385" cy="273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920" y="0"/>
            <a:ext cx="4334528" cy="277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920" y="2427734"/>
            <a:ext cx="4334528" cy="271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71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0" y="1454522"/>
            <a:ext cx="161967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РАЗЕЦ ЗАГОЛОВКА"/>
          <p:cNvSpPr txBox="1">
            <a:spLocks/>
          </p:cNvSpPr>
          <p:nvPr/>
        </p:nvSpPr>
        <p:spPr>
          <a:xfrm>
            <a:off x="378175" y="290642"/>
            <a:ext cx="3024336" cy="696932"/>
          </a:xfrm>
          <a:prstGeom prst="rect">
            <a:avLst/>
          </a:prstGeom>
        </p:spPr>
        <p:txBody>
          <a:bodyPr anchor="t" anchorCtr="0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D8A64F-F786-4906-B301-B0218ACB85D0}" type="slidenum">
              <a:rPr lang="ru-RU" smtClean="0"/>
              <a:t>15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6136" cy="326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10759"/>
            <a:ext cx="6139162" cy="345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4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0436" y="1698943"/>
            <a:ext cx="5854488" cy="584775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ТОЧНОЕ ПОПАДАНИЕ В ВАШИ ЦЕЛИ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3507854"/>
            <a:ext cx="4572000" cy="1077218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127018, Москва, Сущевский вал, 18</a:t>
            </a:r>
          </a:p>
          <a:p>
            <a:pPr algn="r">
              <a:spcBef>
                <a:spcPct val="0"/>
              </a:spcBef>
            </a:pP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Тел./факс: (495) 921 3760  </a:t>
            </a:r>
          </a:p>
          <a:p>
            <a:pPr algn="r"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www.media-storm.ru</a:t>
            </a:r>
          </a:p>
          <a:p>
            <a:pPr algn="r">
              <a:spcBef>
                <a:spcPct val="0"/>
              </a:spcBef>
            </a:pP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info@media-storm.ru</a:t>
            </a:r>
          </a:p>
        </p:txBody>
      </p:sp>
    </p:spTree>
    <p:extLst>
      <p:ext uri="{BB962C8B-B14F-4D97-AF65-F5344CB8AC3E}">
        <p14:creationId xmlns:p14="http://schemas.microsoft.com/office/powerpoint/2010/main" val="187897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.iljuhina\Downloads\write-593333_1920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21ACE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38" r="18316"/>
          <a:stretch/>
        </p:blipFill>
        <p:spPr bwMode="auto">
          <a:xfrm>
            <a:off x="3588848" y="0"/>
            <a:ext cx="555515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383558"/>
            <a:ext cx="4536504" cy="115212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843558"/>
            <a:ext cx="1080000" cy="1080000"/>
          </a:xfrm>
          <a:prstGeom prst="rect">
            <a:avLst/>
          </a:prstGeom>
          <a:solidFill>
            <a:srgbClr val="21ACE3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5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РАЗЕЦ ЗАГОЛОВКА"/>
          <p:cNvSpPr txBox="1">
            <a:spLocks/>
          </p:cNvSpPr>
          <p:nvPr/>
        </p:nvSpPr>
        <p:spPr>
          <a:xfrm>
            <a:off x="378175" y="1575092"/>
            <a:ext cx="3024336" cy="696932"/>
          </a:xfrm>
          <a:prstGeom prst="rect">
            <a:avLst/>
          </a:prstGeom>
        </p:spPr>
        <p:txBody>
          <a:bodyPr anchor="t" anchorCtr="0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Описание компании  и проекта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D8A64F-F786-4906-B301-B0218ACB85D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96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1154837"/>
            <a:ext cx="1619672" cy="0"/>
          </a:xfrm>
          <a:prstGeom prst="line">
            <a:avLst/>
          </a:prstGeom>
          <a:ln w="25400">
            <a:solidFill>
              <a:srgbClr val="21AC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78174" y="290642"/>
            <a:ext cx="4841897" cy="408900"/>
          </a:xfrm>
          <a:prstGeom prst="rect">
            <a:avLst/>
          </a:prstGeom>
        </p:spPr>
        <p:txBody>
          <a:bodyPr anchor="t" anchorCtr="0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>
                <a:solidFill>
                  <a:srgbClr val="00B0F0"/>
                </a:solidFill>
              </a:rPr>
              <a:t>Описание компании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6" name="Образец текста с буллетами:"/>
          <p:cNvSpPr txBox="1">
            <a:spLocks/>
          </p:cNvSpPr>
          <p:nvPr/>
        </p:nvSpPr>
        <p:spPr>
          <a:xfrm>
            <a:off x="380436" y="1320727"/>
            <a:ext cx="7719956" cy="3267247"/>
          </a:xfrm>
          <a:prstGeom prst="rect">
            <a:avLst/>
          </a:prstGeom>
        </p:spPr>
        <p:txBody>
          <a:bodyPr/>
          <a:lstStyle>
            <a:lvl1pPr marL="1588" indent="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0" dirty="0">
                <a:solidFill>
                  <a:srgbClr val="004A68"/>
                </a:solidFill>
              </a:rPr>
              <a:t>Группа компаний «Строительное управление 22» - одна из ведущих строительных компаний Московской области, ведущая свою историю с 1945 года</a:t>
            </a:r>
            <a:r>
              <a:rPr lang="ru-RU" sz="1300" b="0" dirty="0" smtClean="0">
                <a:solidFill>
                  <a:srgbClr val="004A68"/>
                </a:solidFill>
              </a:rPr>
              <a:t>.</a:t>
            </a:r>
            <a:endParaRPr lang="ru-RU" sz="1300" b="0" dirty="0">
              <a:solidFill>
                <a:srgbClr val="004A68"/>
              </a:solidFill>
            </a:endParaRPr>
          </a:p>
          <a:p>
            <a:r>
              <a:rPr lang="ru-RU" sz="1300" b="0" dirty="0">
                <a:solidFill>
                  <a:srgbClr val="004A68"/>
                </a:solidFill>
              </a:rPr>
              <a:t>Главным направлением деятельности Группы компаний «СУ 22» является монолитное домостроение</a:t>
            </a:r>
            <a:r>
              <a:rPr lang="ru-RU" sz="1300" b="0" dirty="0" smtClean="0">
                <a:solidFill>
                  <a:srgbClr val="004A68"/>
                </a:solidFill>
              </a:rPr>
              <a:t>.</a:t>
            </a:r>
            <a:endParaRPr lang="ru-RU" sz="1300" b="0" dirty="0">
              <a:solidFill>
                <a:srgbClr val="004A68"/>
              </a:solidFill>
            </a:endParaRPr>
          </a:p>
          <a:p>
            <a:r>
              <a:rPr lang="ru-RU" sz="1300" b="0" dirty="0">
                <a:solidFill>
                  <a:srgbClr val="004A68"/>
                </a:solidFill>
              </a:rPr>
              <a:t>Технические и производственные мощности Группы компаний «СУ 22» позволяют успешно выполнять весь цикл работ - от </a:t>
            </a:r>
            <a:r>
              <a:rPr lang="ru-RU" sz="1300" b="0" dirty="0" err="1">
                <a:solidFill>
                  <a:srgbClr val="004A68"/>
                </a:solidFill>
              </a:rPr>
              <a:t>инвестпроекта</a:t>
            </a:r>
            <a:r>
              <a:rPr lang="ru-RU" sz="1300" b="0" dirty="0">
                <a:solidFill>
                  <a:srgbClr val="004A68"/>
                </a:solidFill>
              </a:rPr>
              <a:t> до сдачи в эксплуатацию. Поэтому, Группа компаний «СУ 22» выступает в роли инвестора проектов, заказчика, генерального подрядчика, а также </a:t>
            </a:r>
            <a:r>
              <a:rPr lang="ru-RU" sz="1300" b="0" dirty="0" err="1">
                <a:solidFill>
                  <a:srgbClr val="004A68"/>
                </a:solidFill>
              </a:rPr>
              <a:t>риэлтора</a:t>
            </a:r>
            <a:r>
              <a:rPr lang="ru-RU" sz="1300" b="0" dirty="0">
                <a:solidFill>
                  <a:srgbClr val="004A68"/>
                </a:solidFill>
              </a:rPr>
              <a:t>.</a:t>
            </a:r>
          </a:p>
          <a:p>
            <a:r>
              <a:rPr lang="ru-RU" sz="1300" b="0" dirty="0" smtClean="0">
                <a:solidFill>
                  <a:srgbClr val="004A68"/>
                </a:solidFill>
              </a:rPr>
              <a:t>Социально-значимые </a:t>
            </a:r>
            <a:r>
              <a:rPr lang="ru-RU" sz="1300" b="0" dirty="0">
                <a:solidFill>
                  <a:srgbClr val="004A68"/>
                </a:solidFill>
              </a:rPr>
              <a:t>проекты</a:t>
            </a:r>
            <a:r>
              <a:rPr lang="ru-RU" sz="1300" b="0" dirty="0" smtClean="0">
                <a:solidFill>
                  <a:srgbClr val="004A68"/>
                </a:solidFill>
              </a:rPr>
              <a:t>:</a:t>
            </a:r>
            <a:endParaRPr lang="ru-RU" sz="1300" b="0" dirty="0">
              <a:solidFill>
                <a:srgbClr val="004A68"/>
              </a:solidFill>
            </a:endParaRPr>
          </a:p>
          <a:p>
            <a:r>
              <a:rPr lang="ru-RU" sz="1300" b="0" dirty="0">
                <a:solidFill>
                  <a:srgbClr val="004A68"/>
                </a:solidFill>
              </a:rPr>
              <a:t>Группа компаний «СУ 22» – социально ориентированная компания. Наряду со строительством жилой недвижимости и монолитного жилья, Группа компаний «СУ 22» возводит всю необходимую для комфортной жизни инфраструктуру: детсады, общеобразовательные школы, стадионы, гостиницы, учреждения здравоохранения.</a:t>
            </a:r>
          </a:p>
          <a:p>
            <a:r>
              <a:rPr lang="ru-RU" sz="1300" b="0" dirty="0">
                <a:solidFill>
                  <a:srgbClr val="004A68"/>
                </a:solidFill>
              </a:rPr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D8A64F-F786-4906-B301-B0218ACB85D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57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1154837"/>
            <a:ext cx="1619672" cy="0"/>
          </a:xfrm>
          <a:prstGeom prst="line">
            <a:avLst/>
          </a:prstGeom>
          <a:ln w="25400">
            <a:solidFill>
              <a:srgbClr val="21AC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78174" y="290642"/>
            <a:ext cx="4841897" cy="408900"/>
          </a:xfrm>
          <a:prstGeom prst="rect">
            <a:avLst/>
          </a:prstGeom>
        </p:spPr>
        <p:txBody>
          <a:bodyPr anchor="t" anchorCtr="0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>
                <a:solidFill>
                  <a:srgbClr val="00B0F0"/>
                </a:solidFill>
              </a:rPr>
              <a:t>Описание проекта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6" name="Образец текста с буллетами:"/>
          <p:cNvSpPr txBox="1">
            <a:spLocks/>
          </p:cNvSpPr>
          <p:nvPr/>
        </p:nvSpPr>
        <p:spPr>
          <a:xfrm>
            <a:off x="380436" y="1320727"/>
            <a:ext cx="7575940" cy="3123231"/>
          </a:xfrm>
          <a:prstGeom prst="rect">
            <a:avLst/>
          </a:prstGeom>
        </p:spPr>
        <p:txBody>
          <a:bodyPr/>
          <a:lstStyle>
            <a:lvl1pPr marL="1588" indent="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0" dirty="0">
                <a:solidFill>
                  <a:srgbClr val="004A68"/>
                </a:solidFill>
              </a:rPr>
              <a:t>ЖК </a:t>
            </a:r>
            <a:r>
              <a:rPr lang="ru-RU" sz="1300" b="0" dirty="0" err="1">
                <a:solidFill>
                  <a:srgbClr val="004A68"/>
                </a:solidFill>
              </a:rPr>
              <a:t>Лукино</a:t>
            </a:r>
            <a:r>
              <a:rPr lang="ru-RU" sz="1300" b="0" dirty="0">
                <a:solidFill>
                  <a:srgbClr val="004A68"/>
                </a:solidFill>
              </a:rPr>
              <a:t>-Варино предлагает покупателям квартир многообразие планировочных решений, а также в проекте есть вся необходимая инфраструктура для комфортного проживания и большой, и маленькой семьи</a:t>
            </a:r>
            <a:r>
              <a:rPr lang="ru-RU" sz="1300" b="0" dirty="0" smtClean="0">
                <a:solidFill>
                  <a:srgbClr val="004A68"/>
                </a:solidFill>
              </a:rPr>
              <a:t>.</a:t>
            </a:r>
          </a:p>
          <a:p>
            <a:r>
              <a:rPr lang="ru-RU" sz="1300" b="0" dirty="0" smtClean="0">
                <a:solidFill>
                  <a:srgbClr val="004A68"/>
                </a:solidFill>
              </a:rPr>
              <a:t>Перед </a:t>
            </a:r>
            <a:r>
              <a:rPr lang="ru-RU" sz="1300" b="0" dirty="0">
                <a:solidFill>
                  <a:srgbClr val="004A68"/>
                </a:solidFill>
              </a:rPr>
              <a:t>Агентством стояла непростая задача </a:t>
            </a:r>
            <a:r>
              <a:rPr lang="ru-RU" sz="1300" b="0" dirty="0" smtClean="0">
                <a:solidFill>
                  <a:srgbClr val="004A68"/>
                </a:solidFill>
              </a:rPr>
              <a:t>– показать</a:t>
            </a:r>
            <a:r>
              <a:rPr lang="ru-RU" sz="1300" b="0" dirty="0">
                <a:solidFill>
                  <a:srgbClr val="004A68"/>
                </a:solidFill>
              </a:rPr>
              <a:t>, что покупка квартиры в </a:t>
            </a:r>
            <a:r>
              <a:rPr lang="ru-RU" sz="1300" b="0" dirty="0" err="1">
                <a:solidFill>
                  <a:srgbClr val="004A68"/>
                </a:solidFill>
              </a:rPr>
              <a:t>Лукино</a:t>
            </a:r>
            <a:r>
              <a:rPr lang="ru-RU" sz="1300" b="0" dirty="0">
                <a:solidFill>
                  <a:srgbClr val="004A68"/>
                </a:solidFill>
              </a:rPr>
              <a:t>-Варино позволит удовлетворить потребности сразу всех членов семьи</a:t>
            </a:r>
            <a:r>
              <a:rPr lang="ru-RU" sz="1300" b="0" dirty="0" smtClean="0">
                <a:solidFill>
                  <a:srgbClr val="004A68"/>
                </a:solidFill>
              </a:rPr>
              <a:t>.</a:t>
            </a:r>
          </a:p>
          <a:p>
            <a:r>
              <a:rPr lang="ru-RU" sz="1300" b="0" dirty="0" smtClean="0">
                <a:solidFill>
                  <a:srgbClr val="004A68"/>
                </a:solidFill>
              </a:rPr>
              <a:t>Образом</a:t>
            </a:r>
            <a:r>
              <a:rPr lang="ru-RU" sz="1300" b="0" dirty="0">
                <a:solidFill>
                  <a:srgbClr val="004A68"/>
                </a:solidFill>
              </a:rPr>
              <a:t>, символизирующим идеально подходящие условия для жизни, - стал механизм дверного замка, а ключом к нему – квартиры от СУ-22</a:t>
            </a:r>
            <a:r>
              <a:rPr lang="ru-RU" sz="1300" b="0" dirty="0" smtClean="0">
                <a:solidFill>
                  <a:srgbClr val="004A68"/>
                </a:solidFill>
              </a:rPr>
              <a:t>.</a:t>
            </a:r>
          </a:p>
          <a:p>
            <a:endParaRPr lang="ru-RU" sz="1300" b="0" dirty="0" smtClean="0">
              <a:solidFill>
                <a:srgbClr val="004A68"/>
              </a:solidFill>
            </a:endParaRPr>
          </a:p>
          <a:p>
            <a:endParaRPr lang="ru-RU" sz="1300" b="0" dirty="0">
              <a:solidFill>
                <a:srgbClr val="004A68"/>
              </a:solidFill>
            </a:endParaRPr>
          </a:p>
          <a:p>
            <a:endParaRPr lang="ru-RU" sz="1300" b="0" dirty="0">
              <a:solidFill>
                <a:srgbClr val="004A68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D8A64F-F786-4906-B301-B0218ACB85D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28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1154837"/>
            <a:ext cx="1619672" cy="0"/>
          </a:xfrm>
          <a:prstGeom prst="line">
            <a:avLst/>
          </a:prstGeom>
          <a:ln w="25400">
            <a:solidFill>
              <a:srgbClr val="21AC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78174" y="290642"/>
            <a:ext cx="4841897" cy="408900"/>
          </a:xfrm>
          <a:prstGeom prst="rect">
            <a:avLst/>
          </a:prstGeom>
        </p:spPr>
        <p:txBody>
          <a:bodyPr anchor="t" anchorCtr="0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>
                <a:solidFill>
                  <a:srgbClr val="00B0F0"/>
                </a:solidFill>
              </a:rPr>
              <a:t>Цели и результаты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6" name="Образец текста с буллетами:"/>
          <p:cNvSpPr txBox="1">
            <a:spLocks/>
          </p:cNvSpPr>
          <p:nvPr/>
        </p:nvSpPr>
        <p:spPr>
          <a:xfrm>
            <a:off x="380436" y="1320727"/>
            <a:ext cx="7575940" cy="3123231"/>
          </a:xfrm>
          <a:prstGeom prst="rect">
            <a:avLst/>
          </a:prstGeom>
        </p:spPr>
        <p:txBody>
          <a:bodyPr/>
          <a:lstStyle>
            <a:lvl1pPr marL="1588" indent="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0" dirty="0">
                <a:solidFill>
                  <a:srgbClr val="004A68"/>
                </a:solidFill>
              </a:rPr>
              <a:t>В условиях выбранного локального спроса, увеличить аудиторию проекта за счет расширения </a:t>
            </a:r>
            <a:r>
              <a:rPr lang="ru-RU" sz="1300" b="0" dirty="0" err="1">
                <a:solidFill>
                  <a:srgbClr val="004A68"/>
                </a:solidFill>
              </a:rPr>
              <a:t>гео</a:t>
            </a:r>
            <a:r>
              <a:rPr lang="ru-RU" sz="1300" b="0" dirty="0">
                <a:solidFill>
                  <a:srgbClr val="004A68"/>
                </a:solidFill>
              </a:rPr>
              <a:t> (проект на рынке с 2012года,  до этого отрабатывался локальный спрос), и позиционирования проекта как оптимального предложения для семейной аудитории с точки зрения соотношения цены/качества</a:t>
            </a:r>
            <a:r>
              <a:rPr lang="ru-RU" sz="1300" b="0" dirty="0" smtClean="0">
                <a:solidFill>
                  <a:srgbClr val="004A68"/>
                </a:solidFill>
              </a:rPr>
              <a:t>.</a:t>
            </a:r>
          </a:p>
          <a:p>
            <a:endParaRPr lang="ru-RU" sz="1300" b="0" dirty="0">
              <a:solidFill>
                <a:srgbClr val="004A68"/>
              </a:solidFill>
            </a:endParaRPr>
          </a:p>
          <a:p>
            <a:r>
              <a:rPr lang="ru-RU" sz="1300" b="0" dirty="0" smtClean="0">
                <a:solidFill>
                  <a:srgbClr val="004A68"/>
                </a:solidFill>
              </a:rPr>
              <a:t>Комплексное использования различных медиа в </a:t>
            </a:r>
            <a:r>
              <a:rPr lang="ru-RU" sz="1300" b="0" dirty="0">
                <a:solidFill>
                  <a:srgbClr val="004A68"/>
                </a:solidFill>
              </a:rPr>
              <a:t>структуре медиа </a:t>
            </a:r>
            <a:r>
              <a:rPr lang="ru-RU" sz="1300" b="0" dirty="0" err="1">
                <a:solidFill>
                  <a:srgbClr val="004A68"/>
                </a:solidFill>
              </a:rPr>
              <a:t>микс</a:t>
            </a:r>
            <a:r>
              <a:rPr lang="ru-RU" sz="1300" b="0" dirty="0">
                <a:solidFill>
                  <a:srgbClr val="004A68"/>
                </a:solidFill>
              </a:rPr>
              <a:t> это позволило решить задачу расширения воронки продаж, увеличения спроса и улучшения показателей конверсии в целевые обращения и сделки.</a:t>
            </a:r>
            <a:endParaRPr lang="ru-RU" sz="1300" b="0" dirty="0" smtClean="0">
              <a:solidFill>
                <a:srgbClr val="004A68"/>
              </a:solidFill>
            </a:endParaRPr>
          </a:p>
          <a:p>
            <a:endParaRPr lang="ru-RU" sz="1300" b="0" dirty="0">
              <a:solidFill>
                <a:srgbClr val="004A68"/>
              </a:solidFill>
            </a:endParaRPr>
          </a:p>
          <a:p>
            <a:endParaRPr lang="ru-RU" sz="1300" b="0" dirty="0">
              <a:solidFill>
                <a:srgbClr val="004A68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D8A64F-F786-4906-B301-B0218ACB85D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0" y="1454522"/>
            <a:ext cx="161967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РАЗЕЦ ЗАГОЛОВКА"/>
          <p:cNvSpPr txBox="1">
            <a:spLocks/>
          </p:cNvSpPr>
          <p:nvPr/>
        </p:nvSpPr>
        <p:spPr>
          <a:xfrm>
            <a:off x="378175" y="290642"/>
            <a:ext cx="3024336" cy="696932"/>
          </a:xfrm>
          <a:prstGeom prst="rect">
            <a:avLst/>
          </a:prstGeom>
        </p:spPr>
        <p:txBody>
          <a:bodyPr anchor="t" anchorCtr="0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D8A64F-F786-4906-B301-B0218ACB85D0}" type="slidenum">
              <a:rPr lang="ru-RU" smtClean="0"/>
              <a:t>6</a:t>
            </a:fld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78174" y="290642"/>
            <a:ext cx="5705994" cy="696932"/>
          </a:xfrm>
          <a:prstGeom prst="rect">
            <a:avLst/>
          </a:prstGeom>
        </p:spPr>
        <p:txBody>
          <a:bodyPr anchor="t" anchorCtr="0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>
                <a:solidFill>
                  <a:srgbClr val="00B0F0"/>
                </a:solidFill>
              </a:rPr>
              <a:t>Видеоролик хронометраж 20 и 10 сек –   </a:t>
            </a:r>
          </a:p>
          <a:p>
            <a:endParaRPr lang="ru-RU" dirty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  <a:hlinkClick r:id="rId3"/>
              </a:rPr>
              <a:t>https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://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www.youtube.com/watch?v=9gqU55M0ons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82194"/>
            <a:ext cx="3609114" cy="30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8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0" y="1454522"/>
            <a:ext cx="161967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РАЗЕЦ ЗАГОЛОВКА"/>
          <p:cNvSpPr txBox="1">
            <a:spLocks/>
          </p:cNvSpPr>
          <p:nvPr/>
        </p:nvSpPr>
        <p:spPr>
          <a:xfrm>
            <a:off x="382498" y="123478"/>
            <a:ext cx="5989702" cy="69693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400" b="0" dirty="0" smtClean="0">
                <a:solidFill>
                  <a:srgbClr val="004A68"/>
                </a:solidFill>
              </a:rPr>
              <a:t>Размещение </a:t>
            </a:r>
            <a:r>
              <a:rPr lang="ru-RU" sz="1400" b="0" dirty="0">
                <a:solidFill>
                  <a:srgbClr val="004A68"/>
                </a:solidFill>
              </a:rPr>
              <a:t>в наружной </a:t>
            </a:r>
            <a:r>
              <a:rPr lang="ru-RU" sz="1400" b="0" dirty="0" smtClean="0">
                <a:solidFill>
                  <a:srgbClr val="004A68"/>
                </a:solidFill>
              </a:rPr>
              <a:t>рекламе</a:t>
            </a:r>
            <a:endParaRPr lang="ru-RU" sz="1400" b="0" dirty="0">
              <a:solidFill>
                <a:srgbClr val="004A68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D8A64F-F786-4906-B301-B0218ACB85D0}" type="slidenum">
              <a:rPr lang="ru-RU" smtClean="0"/>
              <a:t>7</a:t>
            </a:fld>
            <a:endParaRPr lang="ru-RU"/>
          </a:p>
        </p:txBody>
      </p:sp>
      <p:pic>
        <p:nvPicPr>
          <p:cNvPr id="1026" name="Picture 2" descr="J:\Media-Storm_Edvertayzing_share_serv_\Account\WOWawards2017\Николаева\макеты наружка\замок15х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9542"/>
            <a:ext cx="6091810" cy="202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Media-Storm_Edvertayzing_share_serv_\Account\WOWawards2017\Николаева\макеты наружка\замок 6х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65473"/>
            <a:ext cx="4257534" cy="213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1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0" y="1454522"/>
            <a:ext cx="161967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D8A64F-F786-4906-B301-B0218ACB85D0}" type="slidenum">
              <a:rPr lang="ru-RU" smtClean="0"/>
              <a:t>8</a:t>
            </a:fld>
            <a:endParaRPr lang="ru-RU"/>
          </a:p>
        </p:txBody>
      </p:sp>
      <p:pic>
        <p:nvPicPr>
          <p:cNvPr id="2050" name="Picture 2" descr="J:\Media-Storm_Edvertayzing_share_serv_\Account\WOWawards2017\Николаева\наружка УТВ вторая семья\sy-22_15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67" y="1275606"/>
            <a:ext cx="5597352" cy="279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разец текста с буллетами:"/>
          <p:cNvSpPr txBox="1">
            <a:spLocks/>
          </p:cNvSpPr>
          <p:nvPr/>
        </p:nvSpPr>
        <p:spPr>
          <a:xfrm>
            <a:off x="821542" y="182042"/>
            <a:ext cx="5838689" cy="805531"/>
          </a:xfrm>
          <a:prstGeom prst="rect">
            <a:avLst/>
          </a:prstGeom>
        </p:spPr>
        <p:txBody>
          <a:bodyPr/>
          <a:lstStyle>
            <a:lvl1pPr marL="1588" indent="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0" dirty="0" smtClean="0">
                <a:solidFill>
                  <a:srgbClr val="004A68"/>
                </a:solidFill>
              </a:rPr>
              <a:t>Для второго </a:t>
            </a:r>
            <a:r>
              <a:rPr lang="ru-RU" sz="1300" b="0" dirty="0" err="1" smtClean="0">
                <a:solidFill>
                  <a:srgbClr val="004A68"/>
                </a:solidFill>
              </a:rPr>
              <a:t>флайта</a:t>
            </a:r>
            <a:r>
              <a:rPr lang="ru-RU" sz="1300" b="0" dirty="0" smtClean="0">
                <a:solidFill>
                  <a:srgbClr val="004A68"/>
                </a:solidFill>
              </a:rPr>
              <a:t> рекламной кампании была создана новая семья, которая была представлена в другом цветовом решении</a:t>
            </a:r>
            <a:endParaRPr lang="ru-RU" sz="1300" b="0" dirty="0">
              <a:solidFill>
                <a:srgbClr val="004A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1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0" y="1454522"/>
            <a:ext cx="161967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РАЗЕЦ ЗАГОЛОВКА"/>
          <p:cNvSpPr txBox="1">
            <a:spLocks/>
          </p:cNvSpPr>
          <p:nvPr/>
        </p:nvSpPr>
        <p:spPr>
          <a:xfrm>
            <a:off x="382498" y="123478"/>
            <a:ext cx="5989702" cy="69693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400" b="0" dirty="0" smtClean="0">
                <a:solidFill>
                  <a:srgbClr val="004A68"/>
                </a:solidFill>
              </a:rPr>
              <a:t>Размещение </a:t>
            </a:r>
            <a:r>
              <a:rPr lang="ru-RU" sz="1400" b="0" dirty="0">
                <a:solidFill>
                  <a:srgbClr val="004A68"/>
                </a:solidFill>
              </a:rPr>
              <a:t>в </a:t>
            </a:r>
            <a:r>
              <a:rPr lang="ru-RU" sz="1400" b="0" dirty="0" smtClean="0">
                <a:solidFill>
                  <a:srgbClr val="004A68"/>
                </a:solidFill>
              </a:rPr>
              <a:t>прессе</a:t>
            </a:r>
            <a:endParaRPr lang="ru-RU" sz="1400" b="0" dirty="0">
              <a:solidFill>
                <a:srgbClr val="004A68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D8A64F-F786-4906-B301-B0218ACB85D0}" type="slidenum">
              <a:rPr lang="ru-RU" smtClean="0"/>
              <a:t>9</a:t>
            </a:fld>
            <a:endParaRPr lang="ru-RU"/>
          </a:p>
        </p:txBody>
      </p:sp>
      <p:pic>
        <p:nvPicPr>
          <p:cNvPr id="3" name="Picture 2" descr="J:\Media-Storm_Edvertayzing_share_serv_\Account\WOWawards2017\Николаева\СУ 22\пресса новая семья\52854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68291"/>
            <a:ext cx="3528392" cy="254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J:\Media-Storm_Edvertayzing_share_serv_\Account\WOWawards2017\Николаева\СУ 22\пресса новая семья\замок мет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36" y="1059582"/>
            <a:ext cx="3528393" cy="254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18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a-stor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едиа-шторм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1">
              <a:lumMod val="95000"/>
            </a:schemeClr>
          </a:solidFill>
        </a:ln>
      </a:spPr>
      <a:bodyPr rtlCol="0" anchor="ctr"/>
      <a:lstStyle>
        <a:defPPr algn="ctr">
          <a:defRPr dirty="0">
            <a:noFill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>
        <a:normAutofit/>
      </a:bodyPr>
      <a:lstStyle>
        <a:defPPr>
          <a:lnSpc>
            <a:spcPct val="10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media-storm</Template>
  <TotalTime>2136</TotalTime>
  <Words>1853</Words>
  <Application>Microsoft Office PowerPoint</Application>
  <PresentationFormat>Экран (16:9)</PresentationFormat>
  <Paragraphs>206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media-storm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Илюхина Антонина</dc:creator>
  <cp:lastModifiedBy>Николаева Елена</cp:lastModifiedBy>
  <cp:revision>66</cp:revision>
  <dcterms:created xsi:type="dcterms:W3CDTF">2016-10-14T09:12:42Z</dcterms:created>
  <dcterms:modified xsi:type="dcterms:W3CDTF">2017-07-13T14:55:52Z</dcterms:modified>
</cp:coreProperties>
</file>