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99" r:id="rId2"/>
    <p:sldMasterId id="2147484208" r:id="rId3"/>
    <p:sldMasterId id="2147484465" r:id="rId4"/>
    <p:sldMasterId id="2147484484" r:id="rId5"/>
    <p:sldMasterId id="2147484653" r:id="rId6"/>
    <p:sldMasterId id="2147484661" r:id="rId7"/>
    <p:sldMasterId id="2147484669" r:id="rId8"/>
    <p:sldMasterId id="2147484874" r:id="rId9"/>
  </p:sldMasterIdLst>
  <p:notesMasterIdLst>
    <p:notesMasterId r:id="rId40"/>
  </p:notesMasterIdLst>
  <p:handoutMasterIdLst>
    <p:handoutMasterId r:id="rId41"/>
  </p:handoutMasterIdLst>
  <p:sldIdLst>
    <p:sldId id="1576" r:id="rId10"/>
    <p:sldId id="1577" r:id="rId11"/>
    <p:sldId id="1578" r:id="rId12"/>
    <p:sldId id="1581" r:id="rId13"/>
    <p:sldId id="1582" r:id="rId14"/>
    <p:sldId id="1580" r:id="rId15"/>
    <p:sldId id="1656" r:id="rId16"/>
    <p:sldId id="1657" r:id="rId17"/>
    <p:sldId id="1658" r:id="rId18"/>
    <p:sldId id="1659" r:id="rId19"/>
    <p:sldId id="1660" r:id="rId20"/>
    <p:sldId id="1661" r:id="rId21"/>
    <p:sldId id="1662" r:id="rId22"/>
    <p:sldId id="1663" r:id="rId23"/>
    <p:sldId id="1664" r:id="rId24"/>
    <p:sldId id="1665" r:id="rId25"/>
    <p:sldId id="1666" r:id="rId26"/>
    <p:sldId id="1667" r:id="rId27"/>
    <p:sldId id="1583" r:id="rId28"/>
    <p:sldId id="1549" r:id="rId29"/>
    <p:sldId id="1550" r:id="rId30"/>
    <p:sldId id="1485" r:id="rId31"/>
    <p:sldId id="1500" r:id="rId32"/>
    <p:sldId id="1575" r:id="rId33"/>
    <p:sldId id="1547" r:id="rId34"/>
    <p:sldId id="1569" r:id="rId35"/>
    <p:sldId id="1518" r:id="rId36"/>
    <p:sldId id="1573" r:id="rId37"/>
    <p:sldId id="1522" r:id="rId38"/>
    <p:sldId id="1618" r:id="rId39"/>
  </p:sldIdLst>
  <p:sldSz cx="9906000" cy="6858000" type="A4"/>
  <p:notesSz cx="6797675" cy="99314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16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33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49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66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5826" algn="l" defTabSz="91433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2990" algn="l" defTabSz="91433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156" algn="l" defTabSz="91433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321" algn="l" defTabSz="91433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3203" userDrawn="1">
          <p15:clr>
            <a:srgbClr val="A4A3A4"/>
          </p15:clr>
        </p15:guide>
        <p15:guide id="6" orient="horz" pos="256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pos="2258" userDrawn="1">
          <p15:clr>
            <a:srgbClr val="A4A3A4"/>
          </p15:clr>
        </p15:guide>
        <p15:guide id="9" pos="398" userDrawn="1">
          <p15:clr>
            <a:srgbClr val="A4A3A4"/>
          </p15:clr>
        </p15:guide>
        <p15:guide id="10" pos="4163" userDrawn="1">
          <p15:clr>
            <a:srgbClr val="A4A3A4"/>
          </p15:clr>
        </p15:guide>
        <p15:guide id="11" orient="horz" pos="1117" userDrawn="1">
          <p15:clr>
            <a:srgbClr val="A4A3A4"/>
          </p15:clr>
        </p15:guide>
        <p15:guide id="12" pos="32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E3B"/>
    <a:srgbClr val="3BC956"/>
    <a:srgbClr val="FFB5AF"/>
    <a:srgbClr val="FAC090"/>
    <a:srgbClr val="663300"/>
    <a:srgbClr val="FF0000"/>
    <a:srgbClr val="0A0906"/>
    <a:srgbClr val="829F0E"/>
    <a:srgbClr val="50BE3C"/>
    <a:srgbClr val="01B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2" autoAdjust="0"/>
    <p:restoredTop sz="95639"/>
  </p:normalViewPr>
  <p:slideViewPr>
    <p:cSldViewPr>
      <p:cViewPr varScale="1">
        <p:scale>
          <a:sx n="74" d="100"/>
          <a:sy n="74" d="100"/>
        </p:scale>
        <p:origin x="1404" y="54"/>
      </p:cViewPr>
      <p:guideLst>
        <p:guide orient="horz" pos="3838"/>
        <p:guide orient="horz" pos="572"/>
        <p:guide orient="horz"/>
        <p:guide orient="horz" pos="3203"/>
        <p:guide orient="horz" pos="256"/>
        <p:guide orient="horz" pos="436"/>
        <p:guide pos="2258"/>
        <p:guide pos="398"/>
        <p:guide pos="4163"/>
        <p:guide orient="horz" pos="1117"/>
        <p:guide pos="32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54" y="10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C75CF5-DC04-4356-AD29-FA49F9F51DCC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2925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8EF90F-CE42-439E-94E9-536344D215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209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019" tIns="45510" rIns="91019" bIns="4551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A025ED-E44C-4C50-AB66-4C76912092C1}" type="datetimeFigureOut">
              <a:rPr lang="ru-RU" altLang="ru-RU"/>
              <a:pPr>
                <a:defRPr/>
              </a:pPr>
              <a:t>14.07.2017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9" tIns="45510" rIns="91019" bIns="4551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70400"/>
          </a:xfrm>
          <a:prstGeom prst="rect">
            <a:avLst/>
          </a:prstGeom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4513"/>
            <a:ext cx="2946400" cy="495300"/>
          </a:xfrm>
          <a:prstGeom prst="rect">
            <a:avLst/>
          </a:prstGeom>
        </p:spPr>
        <p:txBody>
          <a:bodyPr vert="horz" lIns="91019" tIns="45510" rIns="91019" bIns="4551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4513"/>
            <a:ext cx="2946400" cy="495300"/>
          </a:xfrm>
          <a:prstGeom prst="rect">
            <a:avLst/>
          </a:prstGeom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450CBB-80FD-4F78-BC36-A6C5A5130C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1419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1pPr>
    <a:lvl2pPr marL="45716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331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49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66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450CBB-80FD-4F78-BC36-A6C5A5130C5D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504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2.bin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55B7E0E1-7354-49B2-9CA8-999F376139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655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одзаголовок к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4848925" y="6505277"/>
            <a:ext cx="200896" cy="2555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901109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F8175B36-EAF4-43DE-BC29-4B73671A84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07000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ый треугольник 6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6C005A28-83E4-4C8B-B671-C50311645C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39821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76B46512-88ED-4FC1-AC91-9216EC5B8C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81447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345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2B1E66CF-9AC0-4C5F-838A-35CBDF1AC773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894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75C14A7E-26E9-4B1C-AA1C-16C24659C8DB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448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07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Экопром_К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450"/>
              </a:spcBef>
              <a:defRPr/>
            </a:pPr>
            <a:fld id="{08AB73CC-4F28-490A-A9F2-3E082BF0E269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45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6513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44EB10-AF47-42CB-9025-0E35FE252B80}" type="datetimeFigureOut">
              <a:rPr lang="ru-RU" altLang="ru-RU"/>
              <a:pPr>
                <a:defRPr/>
              </a:pPr>
              <a:t>14.07.2017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C626179-38E0-4D93-8211-57D509E85F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44442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14" name="Image" r:id="rId3" imgW="13206349" imgH="9142857" progId="Photoshop.Image.15">
                  <p:embed/>
                </p:oleObj>
              </mc:Choice>
              <mc:Fallback>
                <p:oleObj name="Image" r:id="rId3" imgW="13206349" imgH="9142857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4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15" name="Image" r:id="rId5" imgW="13206349" imgH="9142857" progId="Photoshop.Image.15">
                  <p:embed/>
                </p:oleObj>
              </mc:Choice>
              <mc:Fallback>
                <p:oleObj name="Image" r:id="rId5" imgW="13206349" imgH="9142857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5"/>
          <p:cNvGraphicFramePr>
            <a:graphicFrameLocks noChangeAspect="1"/>
          </p:cNvGraphicFramePr>
          <p:nvPr userDrawn="1"/>
        </p:nvGraphicFramePr>
        <p:xfrm>
          <a:off x="6348413" y="2649538"/>
          <a:ext cx="3557587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16" name="Image" r:id="rId7" imgW="4736508" imgH="5612698" progId="Photoshop.Image.15">
                  <p:embed/>
                </p:oleObj>
              </mc:Choice>
              <mc:Fallback>
                <p:oleObj name="Image" r:id="rId7" imgW="4736508" imgH="5612698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2649538"/>
                        <a:ext cx="3557587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75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7"/>
            <a:ext cx="804863" cy="804862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1664" y="6346825"/>
            <a:ext cx="919162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0" y="6511927"/>
            <a:ext cx="469900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B57D62CE-0C92-4F9D-8B0E-19A81CC26FAF}" type="slidenum">
              <a:rPr lang="en-US" altLang="ru-RU" sz="900" smtClean="0">
                <a:solidFill>
                  <a:schemeClr val="bg1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270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03989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BA7F5753-C04C-427D-A5CA-DB8FDA7EA587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014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AE89ED0-ABFA-4169-A04D-721793898BEA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476" y="2333626"/>
            <a:ext cx="3819525" cy="45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A477DCD4-E6CD-4960-A5C1-A595A85222D0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52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5870576" y="2268538"/>
          <a:ext cx="4035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46" name="Image" r:id="rId3" imgW="5371429" imgH="6120635" progId="Photoshop.Image.15">
                  <p:embed/>
                </p:oleObj>
              </mc:Choice>
              <mc:Fallback>
                <p:oleObj name="Image" r:id="rId3" imgW="5371429" imgH="6120635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6" y="2268538"/>
                        <a:ext cx="4035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0635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6348413" y="2641600"/>
          <a:ext cx="3557587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70" name="Image" r:id="rId3" imgW="3415925" imgH="4038579" progId="Photoshop.Image.15">
                  <p:embed/>
                </p:oleObj>
              </mc:Choice>
              <mc:Fallback>
                <p:oleObj name="Image" r:id="rId3" imgW="3415925" imgH="4038579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2641600"/>
                        <a:ext cx="3557587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8258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6357938" y="2620964"/>
          <a:ext cx="3548062" cy="424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94" name="Image" r:id="rId3" imgW="3403304" imgH="4063927" progId="Photoshop.Image.15">
                  <p:embed/>
                </p:oleObj>
              </mc:Choice>
              <mc:Fallback>
                <p:oleObj name="Image" r:id="rId3" imgW="3403304" imgH="4063927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620964"/>
                        <a:ext cx="3548062" cy="424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7642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75" y="2751138"/>
            <a:ext cx="34766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288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53149"/>
            <a:ext cx="804862" cy="804862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4"/>
          <p:cNvSpPr/>
          <p:nvPr userDrawn="1"/>
        </p:nvSpPr>
        <p:spPr>
          <a:xfrm>
            <a:off x="9512300" y="6504010"/>
            <a:ext cx="469900" cy="27463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217" eaLnBrk="1" fontAlgn="t" hangingPunct="1">
              <a:spcBef>
                <a:spcPts val="600"/>
              </a:spcBef>
              <a:spcAft>
                <a:spcPts val="0"/>
              </a:spcAft>
              <a:defRPr/>
            </a:pPr>
            <a:fld id="{389F8108-E41C-4408-A296-885409D29430}" type="slidenum">
              <a:rPr lang="en-US" sz="1200">
                <a:solidFill>
                  <a:prstClr val="white"/>
                </a:solidFill>
                <a:latin typeface="Calibri"/>
                <a:cs typeface="+mn-cs"/>
              </a:rPr>
              <a:pPr defTabSz="914217" eaLnBrk="1" fontAlgn="t" hangingPunct="1">
                <a:spcBef>
                  <a:spcPts val="60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263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3B0A60A0-0C47-47BF-AF04-0DE6A7EFB6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5038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77F5606D-062F-4C25-97BA-5CDFD9E507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305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E0885044-1BFB-4AB5-96B8-5558051B9C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7494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2FCCBBBC-ECC3-47FA-97AE-7EF2209A83B7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669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Экопром_К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450"/>
              </a:spcBef>
              <a:defRPr/>
            </a:pPr>
            <a:fld id="{0EB868B2-4D8A-40AF-92E3-9054EFABCC28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45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270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615114" y="2105026"/>
          <a:ext cx="3290887" cy="4752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895" name="Image" r:id="rId3" imgW="4825397" imgH="6971429" progId="">
                  <p:embed/>
                </p:oleObj>
              </mc:Choice>
              <mc:Fallback>
                <p:oleObj name="Image" r:id="rId3" imgW="4825397" imgH="6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5114" y="2105026"/>
                        <a:ext cx="3290887" cy="4752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31A1040D-6D28-4DB2-932D-DB1DCBFDBBD3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1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08725" y="2525714"/>
          <a:ext cx="3597276" cy="433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919" name="Image" r:id="rId3" imgW="4787302" imgH="5765079" progId="">
                  <p:embed/>
                </p:oleObj>
              </mc:Choice>
              <mc:Fallback>
                <p:oleObj name="Image" r:id="rId3" imgW="4787302" imgH="576507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725" y="2525714"/>
                        <a:ext cx="3597276" cy="433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5A03C946-6811-4AD2-BB5E-87B55A143AC7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0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4670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576" y="2270125"/>
            <a:ext cx="4035425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76ED341A-30A3-440D-AA86-D984047BE1C9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04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48413" y="2641600"/>
          <a:ext cx="3557587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943" name="Image" r:id="rId3" imgW="4736508" imgH="5612698" progId="">
                  <p:embed/>
                </p:oleObj>
              </mc:Choice>
              <mc:Fallback>
                <p:oleObj name="Image" r:id="rId3" imgW="4736508" imgH="56126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2641600"/>
                        <a:ext cx="3557587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45D235BA-BDAC-43DE-A809-C13B9E8959D8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3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1" name="Image" r:id="rId3" imgW="13206349" imgH="9142857" progId="">
                  <p:embed/>
                </p:oleObj>
              </mc:Choice>
              <mc:Fallback>
                <p:oleObj name="Image" r:id="rId3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2" name="Image" r:id="rId5" imgW="13206349" imgH="9142857" progId="">
                  <p:embed/>
                </p:oleObj>
              </mc:Choice>
              <mc:Fallback>
                <p:oleObj name="Image" r:id="rId5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 userDrawn="1"/>
        </p:nvGraphicFramePr>
        <p:xfrm>
          <a:off x="6348413" y="2649538"/>
          <a:ext cx="3557587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3" name="Image" r:id="rId7" imgW="4736508" imgH="5612698" progId="">
                  <p:embed/>
                </p:oleObj>
              </mc:Choice>
              <mc:Fallback>
                <p:oleObj name="Image" r:id="rId7" imgW="4736508" imgH="56126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2649538"/>
                        <a:ext cx="3557587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ый треугольник 4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8F371334-ED20-40FA-B271-B298D7AB66D6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34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080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37300" y="2584450"/>
          <a:ext cx="3568700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91" name="Image" r:id="rId3" imgW="4749206" imgH="5688889" progId="">
                  <p:embed/>
                </p:oleObj>
              </mc:Choice>
              <mc:Fallback>
                <p:oleObj name="Image" r:id="rId3" imgW="4749206" imgH="56888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584450"/>
                        <a:ext cx="3568700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9386736D-A409-4EB1-BDF3-0DCE8D09DBEF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44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27777" y="2659064"/>
          <a:ext cx="3578225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15" name="Image" r:id="rId3" imgW="4761905" imgH="5600000" progId="">
                  <p:embed/>
                </p:oleObj>
              </mc:Choice>
              <mc:Fallback>
                <p:oleObj name="Image" r:id="rId3" imgW="4761905" imgH="56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7" y="2659064"/>
                        <a:ext cx="3578225" cy="420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65BB2CBE-16BF-403C-99AE-6A9612676CFD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59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57938" y="2620964"/>
          <a:ext cx="3548062" cy="424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39" name="Image" r:id="rId3" imgW="4723810" imgH="5650794" progId="">
                  <p:embed/>
                </p:oleObj>
              </mc:Choice>
              <mc:Fallback>
                <p:oleObj name="Image" r:id="rId3" imgW="4723810" imgH="56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620964"/>
                        <a:ext cx="3548062" cy="424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1CC0DF90-DE97-427A-9B21-FE094CF1F2FF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92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37300" y="2620964"/>
          <a:ext cx="3568700" cy="424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63" name="Image" r:id="rId3" imgW="4749206" imgH="5650794" progId="">
                  <p:embed/>
                </p:oleObj>
              </mc:Choice>
              <mc:Fallback>
                <p:oleObj name="Image" r:id="rId3" imgW="4749206" imgH="56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620964"/>
                        <a:ext cx="3568700" cy="424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C3B41610-CBFC-4CD9-9457-239ED3078B06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8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299200" y="2489200"/>
          <a:ext cx="360680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87" name="Image" r:id="rId3" imgW="4800000" imgH="5815873" progId="">
                  <p:embed/>
                </p:oleObj>
              </mc:Choice>
              <mc:Fallback>
                <p:oleObj name="Image" r:id="rId3" imgW="4800000" imgH="58158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200" y="2489200"/>
                        <a:ext cx="3606800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ый треугольник 3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A3B32044-876C-4D15-A2F7-47E54A49DFEE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18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9F2585FD-6119-4702-90DE-C45B87D1EFF4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476" y="2333626"/>
            <a:ext cx="3819525" cy="45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5C0166A4-574A-46E1-9AE3-4698FA24249B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6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648A1AD2-4AE4-452D-92B2-F60C3FDCD7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2486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5870576" y="2268538"/>
          <a:ext cx="4035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11" name="Image" r:id="rId3" imgW="5371429" imgH="6120635" progId="">
                  <p:embed/>
                </p:oleObj>
              </mc:Choice>
              <mc:Fallback>
                <p:oleObj name="Image" r:id="rId3" imgW="5371429" imgH="61206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6" y="2268538"/>
                        <a:ext cx="4035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51AA64CD-98E9-45E4-8512-120F7FA08EE8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29FFB759-CADA-469A-AFA0-C901E3FDA19D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54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EB3CDD30-0080-46AB-A1EB-D34E01401B08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763" y="6388101"/>
            <a:ext cx="12731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349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FBD8B18B-0016-4944-ACEC-91CD38796190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Picture 3" descr="C:\Users\say\Desktop\123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89" y="1389064"/>
            <a:ext cx="61436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272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23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470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10" name="Image" r:id="rId3" imgW="13206349" imgH="9142857" progId="">
                  <p:embed/>
                </p:oleObj>
              </mc:Choice>
              <mc:Fallback>
                <p:oleObj name="Image" r:id="rId3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11" name="Image" r:id="rId5" imgW="13206349" imgH="9142857" progId="">
                  <p:embed/>
                </p:oleObj>
              </mc:Choice>
              <mc:Fallback>
                <p:oleObj name="Image" r:id="rId5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12" name="Image" r:id="rId7" imgW="13206349" imgH="9142857" progId="">
                  <p:embed/>
                </p:oleObj>
              </mc:Choice>
              <mc:Fallback>
                <p:oleObj name="Image" r:id="rId7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13" name="Image" r:id="rId8" imgW="13206349" imgH="9142857" progId="">
                  <p:embed/>
                </p:oleObj>
              </mc:Choice>
              <mc:Fallback>
                <p:oleObj name="Image" r:id="rId8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14" name="Image" r:id="rId10" imgW="13206349" imgH="9142857" progId="">
                  <p:embed/>
                </p:oleObj>
              </mc:Choice>
              <mc:Fallback>
                <p:oleObj name="Image" r:id="rId10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1718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187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857A9C0F-8E50-4AE1-9C4E-C5C8A153685F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71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say\Desktop\fsb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864" y="0"/>
            <a:ext cx="6180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C204AACA-2208-48CB-BA6E-A1BD28596B35}" type="slidenum">
              <a:rPr lang="en-US" altLang="ru-RU" sz="1200" smtClean="0">
                <a:solidFill>
                  <a:srgbClr val="000000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89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ay\Desktop\sup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965" y="504825"/>
            <a:ext cx="715803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BC1B0356-08CB-43AC-9420-88C2290375F2}" type="slidenum">
              <a:rPr lang="en-US" altLang="ru-RU" sz="1200" smtClean="0">
                <a:solidFill>
                  <a:srgbClr val="000000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4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500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1" y="3282951"/>
            <a:ext cx="4197350" cy="517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AFB759C4-5A48-4A17-953C-96551A6DA3CD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328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42" name="Image" r:id="rId3" imgW="13206349" imgH="9142857" progId="">
                  <p:embed/>
                </p:oleObj>
              </mc:Choice>
              <mc:Fallback>
                <p:oleObj name="Image" r:id="rId3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43" name="Image" r:id="rId5" imgW="13206349" imgH="9142857" progId="">
                  <p:embed/>
                </p:oleObj>
              </mc:Choice>
              <mc:Fallback>
                <p:oleObj name="Image" r:id="rId5" imgW="13206349" imgH="9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 userDrawn="1"/>
        </p:nvGraphicFramePr>
        <p:xfrm>
          <a:off x="6348413" y="2649538"/>
          <a:ext cx="3557587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44" name="Image" r:id="rId7" imgW="4736508" imgH="5612698" progId="">
                  <p:embed/>
                </p:oleObj>
              </mc:Choice>
              <mc:Fallback>
                <p:oleObj name="Image" r:id="rId7" imgW="4736508" imgH="56126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2649538"/>
                        <a:ext cx="3557587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ый треугольник 4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FCED5F22-FF54-47EA-9308-CB4EEDCEEACF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55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57938" y="2620964"/>
          <a:ext cx="3548062" cy="424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82" name="Image" r:id="rId3" imgW="4723810" imgH="5650794" progId="">
                  <p:embed/>
                </p:oleObj>
              </mc:Choice>
              <mc:Fallback>
                <p:oleObj name="Image" r:id="rId3" imgW="4723810" imgH="56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620964"/>
                        <a:ext cx="3548062" cy="424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5742F564-EA38-4DF8-95E9-76FD471842F2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19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5870576" y="2268538"/>
          <a:ext cx="4035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06" name="Image" r:id="rId3" imgW="5371429" imgH="6120635" progId="">
                  <p:embed/>
                </p:oleObj>
              </mc:Choice>
              <mc:Fallback>
                <p:oleObj name="Image" r:id="rId3" imgW="5371429" imgH="61206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6" y="2268538"/>
                        <a:ext cx="4035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A0AF7CDF-02C6-45F0-B067-AB8C29B7926F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9EFAEB4-EADD-483D-8AE0-D60F1D9B5A47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41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75" y="2751138"/>
            <a:ext cx="34766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AF41CA3-28ED-4B76-898B-5C9B22305FEC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78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37300" y="2620964"/>
          <a:ext cx="3568700" cy="424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30" name="Image" r:id="rId3" imgW="4749206" imgH="5650794" progId="">
                  <p:embed/>
                </p:oleObj>
              </mc:Choice>
              <mc:Fallback>
                <p:oleObj name="Image" r:id="rId3" imgW="4749206" imgH="56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620964"/>
                        <a:ext cx="3568700" cy="424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928B1A10-4160-4460-9DC7-3D081CF50A22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07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299200" y="2489200"/>
          <a:ext cx="360680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54" name="Image" r:id="rId3" imgW="4800000" imgH="5815873" progId="">
                  <p:embed/>
                </p:oleObj>
              </mc:Choice>
              <mc:Fallback>
                <p:oleObj name="Image" r:id="rId3" imgW="4800000" imgH="58158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200" y="2489200"/>
                        <a:ext cx="3606800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ый треугольник 3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8DC905DE-408C-4954-85BF-79DB656C87A9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42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6" y="6524626"/>
            <a:ext cx="695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925" y="343985"/>
            <a:ext cx="9069665" cy="52369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15926" y="1125438"/>
            <a:ext cx="9061848" cy="2873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20829" y="1556792"/>
            <a:ext cx="4632171" cy="36724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16370" y="5949281"/>
            <a:ext cx="9204895" cy="57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00826"/>
            <a:ext cx="1336675" cy="130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F421288D-1D9E-411E-8257-A2C2927091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574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6" y="6524626"/>
            <a:ext cx="695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925" y="343985"/>
            <a:ext cx="9069665" cy="52369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15926" y="1125438"/>
            <a:ext cx="9061848" cy="2873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20829" y="1556792"/>
            <a:ext cx="4632171" cy="36724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16370" y="5949281"/>
            <a:ext cx="9204895" cy="57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00826"/>
            <a:ext cx="1336675" cy="130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C5C94510-B4E7-4BC3-8EB0-A296CE2E3E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9563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6" y="6524626"/>
            <a:ext cx="695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925" y="343985"/>
            <a:ext cx="9069665" cy="52369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15926" y="1125438"/>
            <a:ext cx="9061848" cy="2873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20829" y="1556792"/>
            <a:ext cx="4632171" cy="36724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16370" y="5949281"/>
            <a:ext cx="9204895" cy="57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00826"/>
            <a:ext cx="1336675" cy="130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D101E03C-B88E-4BFA-BB91-F1432BC944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7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613" y="3097214"/>
            <a:ext cx="4095750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t">
              <a:spcBef>
                <a:spcPts val="600"/>
              </a:spcBef>
              <a:defRPr/>
            </a:pPr>
            <a:fld id="{39CFBA96-3E1E-4A2D-B87E-7ADAFD070079}" type="slidenum">
              <a:rPr lang="en-US" altLang="ru-RU" sz="1200" smtClean="0">
                <a:solidFill>
                  <a:schemeClr val="bg1"/>
                </a:solidFill>
              </a:rPr>
              <a:pPr fontAlgn="t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chemeClr val="bg1"/>
              </a:solidFill>
            </a:endParaRPr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7805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337300" y="2584450"/>
          <a:ext cx="3568700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78" name="Image" r:id="rId3" imgW="4749206" imgH="5688889" progId="">
                  <p:embed/>
                </p:oleObj>
              </mc:Choice>
              <mc:Fallback>
                <p:oleObj name="Image" r:id="rId3" imgW="4749206" imgH="56888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584450"/>
                        <a:ext cx="3568700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A8A42842-D7C2-4F17-855D-80290DB14D40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985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1" y="3282951"/>
            <a:ext cx="4197350" cy="517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05D2FADA-A79B-42FA-A9F1-2FE80E9D7080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914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say\Desktop\fsb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864" y="0"/>
            <a:ext cx="6180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6D17C171-0466-4CF8-AFE0-2EDAABBE3D9A}" type="slidenum">
              <a:rPr lang="en-US" altLang="ru-RU" sz="1200" smtClean="0">
                <a:solidFill>
                  <a:srgbClr val="000000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88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ay\Desktop\sup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965" y="504825"/>
            <a:ext cx="715803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03990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25463E97-4BA4-47A1-B335-A278613E236B}" type="slidenum">
              <a:rPr lang="en-US" altLang="ru-RU" sz="1200" smtClean="0">
                <a:solidFill>
                  <a:srgbClr val="000000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48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 userDrawn="1"/>
        </p:nvGraphicFramePr>
        <p:xfrm>
          <a:off x="6243638" y="2603500"/>
          <a:ext cx="3662362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02" name="Image" r:id="rId3" imgW="4876190" imgH="5663492" progId="">
                  <p:embed/>
                </p:oleObj>
              </mc:Choice>
              <mc:Fallback>
                <p:oleObj name="Image" r:id="rId3" imgW="4876190" imgH="56634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3638" y="2603500"/>
                        <a:ext cx="3662362" cy="425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D31E7DD-5E1A-431D-8C45-70210F64A523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86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C59E9B3F-CD37-4A6B-93DF-6A676648343A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887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0FB406C9-141E-4FDD-A26B-EEC5348AED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40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84ABDE46-D64E-4F80-B80D-2918E722AE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6915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473E641F-94C1-4546-BAC8-87DD31CB90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24536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87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17C5E0B6-594E-4FEB-B166-0F97C85BD304}" type="slidenum">
              <a:rPr lang="en-US" altLang="ru-RU" sz="1200" smtClean="0">
                <a:solidFill>
                  <a:schemeClr val="bg1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253BC79-0ED9-4A7C-978B-0A5151DCC0FE}" type="slidenum">
              <a:rPr lang="en-US" altLang="ru-RU" sz="900" smtClean="0">
                <a:solidFill>
                  <a:schemeClr val="bg1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chemeClr val="bg1"/>
              </a:solidFill>
            </a:endParaRPr>
          </a:p>
        </p:txBody>
      </p:sp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302" y="2333626"/>
            <a:ext cx="3819525" cy="45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440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4" y="773114"/>
            <a:ext cx="7000875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97"/>
          <p:cNvSpPr txBox="1">
            <a:spLocks/>
          </p:cNvSpPr>
          <p:nvPr userDrawn="1"/>
        </p:nvSpPr>
        <p:spPr bwMode="auto">
          <a:xfrm>
            <a:off x="3795714" y="4789490"/>
            <a:ext cx="4251325" cy="511175"/>
          </a:xfrm>
          <a:prstGeom prst="rect">
            <a:avLst/>
          </a:prstGeom>
          <a:noFill/>
          <a:ln>
            <a:noFill/>
          </a:ln>
          <a:extLst/>
        </p:spPr>
        <p:txBody>
          <a:bodyPr lIns="91426" tIns="45700" rIns="91426" bIns="457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defRPr/>
            </a:pPr>
            <a:r>
              <a:rPr lang="ru-RU" altLang="ru-RU" sz="3000" b="1" smtClean="0">
                <a:solidFill>
                  <a:srgbClr val="50BE3B"/>
                </a:solidFill>
                <a:sym typeface="Arial" charset="0"/>
              </a:rPr>
              <a:t>ПРИКОСНИСЬ К DIGITAL:</a:t>
            </a:r>
            <a:r>
              <a:rPr lang="en-US" altLang="ru-RU" sz="3000" b="1" smtClean="0">
                <a:solidFill>
                  <a:srgbClr val="50BE3B"/>
                </a:solidFill>
                <a:sym typeface="Arial" charset="0"/>
              </a:rPr>
              <a:t/>
            </a:r>
            <a:br>
              <a:rPr lang="en-US" altLang="ru-RU" sz="3000" b="1" smtClean="0">
                <a:solidFill>
                  <a:srgbClr val="50BE3B"/>
                </a:solidFill>
                <a:sym typeface="Arial" charset="0"/>
              </a:rPr>
            </a:br>
            <a:r>
              <a:rPr lang="ru-RU" altLang="ru-RU" sz="3000" b="1" smtClean="0">
                <a:solidFill>
                  <a:srgbClr val="50BE3B"/>
                </a:solidFill>
                <a:sym typeface="Arial" charset="0"/>
              </a:rPr>
              <a:t>УПРАВЛЯЙ СВОЕЙ АУДИТОРИЕЙ</a:t>
            </a:r>
          </a:p>
        </p:txBody>
      </p:sp>
    </p:spTree>
    <p:extLst>
      <p:ext uri="{BB962C8B-B14F-4D97-AF65-F5344CB8AC3E}">
        <p14:creationId xmlns:p14="http://schemas.microsoft.com/office/powerpoint/2010/main" val="4107803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66" name="Image" r:id="rId3" imgW="13206349" imgH="9142857" progId="Photoshop.Image.15">
                  <p:embed/>
                </p:oleObj>
              </mc:Choice>
              <mc:Fallback>
                <p:oleObj name="Image" r:id="rId3" imgW="13206349" imgH="9142857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4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67" name="Image" r:id="rId5" imgW="13206349" imgH="9142857" progId="Photoshop.Image.15">
                  <p:embed/>
                </p:oleObj>
              </mc:Choice>
              <mc:Fallback>
                <p:oleObj name="Image" r:id="rId5" imgW="13206349" imgH="9142857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5"/>
          <p:cNvGraphicFramePr>
            <a:graphicFrameLocks noChangeAspect="1"/>
          </p:cNvGraphicFramePr>
          <p:nvPr userDrawn="1"/>
        </p:nvGraphicFramePr>
        <p:xfrm>
          <a:off x="6348413" y="2649538"/>
          <a:ext cx="3557587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68" name="Image" r:id="rId7" imgW="4736508" imgH="5612698" progId="Photoshop.Image.15">
                  <p:embed/>
                </p:oleObj>
              </mc:Choice>
              <mc:Fallback>
                <p:oleObj name="Image" r:id="rId7" imgW="4736508" imgH="5612698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2649538"/>
                        <a:ext cx="3557587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ый треугольник 4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38A40FE7-2638-4225-B9EF-77E424857D88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43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03989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8867C279-5A4E-4A56-95ED-96AF1B98ADD7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31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BCA23884-4A89-4215-B10C-3F9466E0363D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476" y="2333626"/>
            <a:ext cx="3819525" cy="45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999E1035-352A-4547-A23D-0B5046489A04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5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5870576" y="2268538"/>
          <a:ext cx="4035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50" name="Image" r:id="rId3" imgW="5371429" imgH="6120635" progId="Photoshop.Image.15">
                  <p:embed/>
                </p:oleObj>
              </mc:Choice>
              <mc:Fallback>
                <p:oleObj name="Image" r:id="rId3" imgW="5371429" imgH="6120635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6" y="2268538"/>
                        <a:ext cx="4035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6C9C4CA3-F98D-4444-9C31-46A83798608E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B14870EA-C796-4B7B-8ECC-A39B37407A45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36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CFF7671-FAA2-4514-9A37-1F3E07436968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0" y="6284914"/>
            <a:ext cx="1308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0183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Экопром_К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450"/>
              </a:spcBef>
              <a:defRPr/>
            </a:pPr>
            <a:fld id="{888D374C-9D89-4D72-A53C-33C54C3F42C4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45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0" y="6284914"/>
            <a:ext cx="1308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970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A5025F09-13A3-493F-A6A6-0BD6100F52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9570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BCAF44B2-6A64-4D79-92DD-322C613007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1467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D0889BBC-DE5A-442B-9ABB-E085DC5FDC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82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ый треугольник 2"/>
          <p:cNvSpPr/>
          <p:nvPr userDrawn="1"/>
        </p:nvSpPr>
        <p:spPr>
          <a:xfrm rot="16200000">
            <a:off x="9101141" y="6061077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97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t">
              <a:spcBef>
                <a:spcPts val="366"/>
              </a:spcBef>
              <a:defRPr/>
            </a:pPr>
            <a:fld id="{5B4678AF-4E1C-EE43-BEBA-C4BE3BFD2C16}" type="slidenum">
              <a:rPr lang="en-US" altLang="ru-RU" sz="731" smtClean="0">
                <a:solidFill>
                  <a:srgbClr val="FFFFFF"/>
                </a:solidFill>
                <a:ea typeface="+mn-ea"/>
              </a:rPr>
              <a:pPr fontAlgn="t">
                <a:spcBef>
                  <a:spcPts val="366"/>
                </a:spcBef>
                <a:defRPr/>
              </a:pPr>
              <a:t>‹#›</a:t>
            </a:fld>
            <a:endParaRPr lang="ru-RU" altLang="ru-RU" sz="731" smtClean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5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9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525205" y="431450"/>
            <a:ext cx="9049544" cy="354841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1706" b="1">
                <a:solidFill>
                  <a:srgbClr val="50BE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5981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5084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4" y="773114"/>
            <a:ext cx="7000875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97"/>
          <p:cNvSpPr txBox="1">
            <a:spLocks/>
          </p:cNvSpPr>
          <p:nvPr userDrawn="1"/>
        </p:nvSpPr>
        <p:spPr bwMode="auto">
          <a:xfrm>
            <a:off x="3795714" y="4789490"/>
            <a:ext cx="4251325" cy="511175"/>
          </a:xfrm>
          <a:prstGeom prst="rect">
            <a:avLst/>
          </a:prstGeom>
          <a:noFill/>
          <a:ln>
            <a:noFill/>
          </a:ln>
          <a:extLst/>
        </p:spPr>
        <p:txBody>
          <a:bodyPr lIns="91426" tIns="45700" rIns="91426" bIns="457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defRPr/>
            </a:pPr>
            <a:r>
              <a:rPr lang="ru-RU" altLang="ru-RU" sz="3000" b="1" smtClean="0">
                <a:solidFill>
                  <a:srgbClr val="50BE3B"/>
                </a:solidFill>
                <a:sym typeface="Arial" charset="0"/>
              </a:rPr>
              <a:t>ПРИКОСНИСЬ К DIGITAL:</a:t>
            </a:r>
            <a:r>
              <a:rPr lang="en-US" altLang="ru-RU" sz="3000" b="1" smtClean="0">
                <a:solidFill>
                  <a:srgbClr val="50BE3B"/>
                </a:solidFill>
                <a:sym typeface="Arial" charset="0"/>
              </a:rPr>
              <a:t/>
            </a:r>
            <a:br>
              <a:rPr lang="en-US" altLang="ru-RU" sz="3000" b="1" smtClean="0">
                <a:solidFill>
                  <a:srgbClr val="50BE3B"/>
                </a:solidFill>
                <a:sym typeface="Arial" charset="0"/>
              </a:rPr>
            </a:br>
            <a:r>
              <a:rPr lang="ru-RU" altLang="ru-RU" sz="3000" b="1" smtClean="0">
                <a:solidFill>
                  <a:srgbClr val="50BE3B"/>
                </a:solidFill>
                <a:sym typeface="Arial" charset="0"/>
              </a:rPr>
              <a:t>УПРАВЛЯЙ СВОЕЙ АУДИТОРИЕЙ</a:t>
            </a:r>
          </a:p>
        </p:txBody>
      </p:sp>
    </p:spTree>
    <p:extLst>
      <p:ext uri="{BB962C8B-B14F-4D97-AF65-F5344CB8AC3E}">
        <p14:creationId xmlns:p14="http://schemas.microsoft.com/office/powerpoint/2010/main" val="3956554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90" name="Image" r:id="rId3" imgW="13206349" imgH="9142857" progId="Photoshop.Image.15">
                  <p:embed/>
                </p:oleObj>
              </mc:Choice>
              <mc:Fallback>
                <p:oleObj name="Image" r:id="rId3" imgW="13206349" imgH="9142857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4"/>
          <p:cNvGraphicFramePr>
            <a:graphicFrameLocks noChangeAspect="1"/>
          </p:cNvGraphicFramePr>
          <p:nvPr userDrawn="1"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91" name="Image" r:id="rId5" imgW="13206349" imgH="9142857" progId="Photoshop.Image.15">
                  <p:embed/>
                </p:oleObj>
              </mc:Choice>
              <mc:Fallback>
                <p:oleObj name="Image" r:id="rId5" imgW="13206349" imgH="9142857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5"/>
          <p:cNvGraphicFramePr>
            <a:graphicFrameLocks noChangeAspect="1"/>
          </p:cNvGraphicFramePr>
          <p:nvPr userDrawn="1"/>
        </p:nvGraphicFramePr>
        <p:xfrm>
          <a:off x="6348413" y="2649538"/>
          <a:ext cx="3557587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92" name="Image" r:id="rId7" imgW="4736508" imgH="5612698" progId="Photoshop.Image.15">
                  <p:embed/>
                </p:oleObj>
              </mc:Choice>
              <mc:Fallback>
                <p:oleObj name="Image" r:id="rId7" imgW="4736508" imgH="5612698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2649538"/>
                        <a:ext cx="3557587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ый треугольник 4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27E4AC02-59F0-439F-A7EC-987E3EC4924B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7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53138"/>
            <a:ext cx="804862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03989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B9AAB83-BDFF-4E69-8863-88118A14152D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71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ABC7D48E-F095-452D-AD31-91383A9C7BD3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476" y="2333626"/>
            <a:ext cx="3819525" cy="45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4B6AC813-B398-4475-B44B-AEF0E1DDD57B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262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E35C3557-92C9-4517-9B57-23553C47824B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67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 userDrawn="1"/>
        </p:nvGraphicFramePr>
        <p:xfrm>
          <a:off x="5870576" y="2268538"/>
          <a:ext cx="4035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98" name="Image" r:id="rId3" imgW="5371429" imgH="6120635" progId="Photoshop.Image.15">
                  <p:embed/>
                </p:oleObj>
              </mc:Choice>
              <mc:Fallback>
                <p:oleObj name="Image" r:id="rId3" imgW="5371429" imgH="6120635" progId="Photoshop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6" y="2268538"/>
                        <a:ext cx="4035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ый треугольник 2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9D02BFEA-9712-4236-8E48-7525F9495C9E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rot="16200000">
            <a:off x="9097963" y="6057901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 userDrawn="1"/>
        </p:nvSpPr>
        <p:spPr bwMode="auto">
          <a:xfrm>
            <a:off x="9510713" y="6508751"/>
            <a:ext cx="468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D2227985-DF07-4508-A45E-E4AB5B12D0E5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27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6C528E25-E4F4-4D15-9E22-29E12FBE6EAF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742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5665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Экопром_К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450"/>
              </a:spcBef>
              <a:defRPr/>
            </a:pPr>
            <a:fld id="{0D435D8C-B8C8-44C5-B675-D8795985A36D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45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80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32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F2EC5AD3-D0B9-43F4-9DD7-7C6F3FDF6B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804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2DB345-2A77-498B-A0DA-A464B3DE6B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09816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ый треугольник 8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D2709ED-740B-4DA7-A0D8-5B1BFA5E4B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31080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5AFE750E-27E9-430F-8B16-C2CAD30BF364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954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Экопром_К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450"/>
              </a:spcBef>
              <a:defRPr/>
            </a:pPr>
            <a:fld id="{7A677A90-AED5-4295-8F38-5E42CDAB8457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45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6" y="6324601"/>
            <a:ext cx="13747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019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349CA433-7DFF-45F2-9291-A369820E82B9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6" y="6324601"/>
            <a:ext cx="13747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451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96550324-8B66-4F11-9433-15E69A1B2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5283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BD0931-81C8-479F-A525-CA22491F59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94898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ый треугольник 8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796D9D3-D450-43E9-801D-FC678F1BE8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9088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8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/>
          <a:lstStyle/>
          <a:p>
            <a:fld id="{483C63A0-D901-4BA8-AE1D-C84859B6589C}" type="datetimeFigureOut">
              <a:rPr lang="ru-RU" smtClean="0"/>
              <a:t>14.07.2017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/>
          <a:lstStyle/>
          <a:p>
            <a:fld id="{5088BA22-7792-4451-925B-C4D219D4C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8068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3D1756B0-7094-4EEC-AEDE-29848752060C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Picture 2" descr="http://komandir.ru/lp/dist/images/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6" y="6356351"/>
            <a:ext cx="13319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9838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lIns="0" tIns="0" rIns="0" bIns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lIns="0" tIns="0" rIns="0" bIns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9B23D1E-C1CB-4896-BC47-D8844408E453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155569" eaLnBrk="0" hangingPunct="0"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DBB2D0A1-4EBC-4E0D-86BC-01CF19C653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64985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450"/>
              </a:spcBef>
              <a:defRPr/>
            </a:pPr>
            <a:fld id="{06BB6279-FBD9-4686-9A56-E3FD4ED81C8B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45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komandir.ru/lp/dist/images/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6" y="6356351"/>
            <a:ext cx="13319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017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A5B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229" y="2564905"/>
            <a:ext cx="904954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>
                <a:solidFill>
                  <a:srgbClr val="A5BE0E"/>
                </a:solidFill>
              </a:defRPr>
            </a:lvl1pPr>
          </a:lstStyle>
          <a:p>
            <a:pPr>
              <a:defRPr/>
            </a:pPr>
            <a:fld id="{697A8E87-2953-4020-8F23-A6BA593E6F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331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949281"/>
            <a:ext cx="9132887" cy="576064"/>
          </a:xfrm>
        </p:spPr>
        <p:txBody>
          <a:bodyPr>
            <a:normAutofit/>
          </a:bodyPr>
          <a:lstStyle>
            <a:lvl1pPr>
              <a:defRPr sz="1200" b="0"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F5907B0-8D69-46F5-91C9-A7A430F0D9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5646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вывод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01_PS\SMM_Presentations\IM\copyrigh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635751"/>
            <a:ext cx="990600" cy="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ый треугольник 8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0" y="5589589"/>
            <a:ext cx="9906000" cy="719137"/>
          </a:xfrm>
          <a:solidFill>
            <a:srgbClr val="A5BE0E"/>
          </a:solidFill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ctrTitle"/>
          </p:nvPr>
        </p:nvSpPr>
        <p:spPr>
          <a:xfrm>
            <a:off x="436046" y="260650"/>
            <a:ext cx="9049544" cy="576065"/>
          </a:xfrm>
        </p:spPr>
        <p:txBody>
          <a:bodyPr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28229" y="980729"/>
            <a:ext cx="9049544" cy="287338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2400">
                <a:solidFill>
                  <a:srgbClr val="829F0E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344488" y="1556792"/>
            <a:ext cx="4524771" cy="4104456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3"/>
          </p:nvPr>
        </p:nvSpPr>
        <p:spPr>
          <a:xfrm>
            <a:off x="344490" y="5661024"/>
            <a:ext cx="9132887" cy="57606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229600" y="6623051"/>
            <a:ext cx="1336675" cy="142876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57FF7F-1F4A-4E9F-9AEA-230D13D715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81218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350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6346826"/>
            <a:ext cx="91916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 userDrawn="1"/>
        </p:nvSpPr>
        <p:spPr bwMode="auto">
          <a:xfrm>
            <a:off x="9512301" y="6511927"/>
            <a:ext cx="469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600"/>
              </a:spcBef>
              <a:defRPr/>
            </a:pPr>
            <a:fld id="{59E47836-E38A-4A06-9E2B-7E5185FF0D8A}" type="slidenum">
              <a:rPr lang="en-US" altLang="ru-RU" sz="1200" smtClean="0">
                <a:solidFill>
                  <a:srgbClr val="FFFFFF"/>
                </a:solidFill>
              </a:rPr>
              <a:pPr eaLnBrk="1" fontAlgn="t" hangingPunct="1">
                <a:spcBef>
                  <a:spcPts val="600"/>
                </a:spcBef>
                <a:defRPr/>
              </a:pPr>
              <a:t>‹#›</a:t>
            </a:fld>
            <a:endParaRPr lang="ru-RU" altLang="ru-RU" sz="1200" smtClean="0">
              <a:solidFill>
                <a:srgbClr val="FFFFFF"/>
              </a:solidFill>
            </a:endParaRPr>
          </a:p>
        </p:txBody>
      </p:sp>
      <p:pic>
        <p:nvPicPr>
          <p:cNvPr id="5" name="Picture 2" descr="http://komandir.ru/lp/dist/images/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6" y="6356351"/>
            <a:ext cx="13319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080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lIns="0" tIns="0" rIns="0" bIns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lIns="0" tIns="0" rIns="0" bIns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2F4C233-3F59-42B4-B485-BEB4BDEC9678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155569" eaLnBrk="0" hangingPunct="0">
              <a:defRPr sz="11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FEAA9D2C-A03A-4307-9DBF-7A3F25E916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1937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 userDrawn="1"/>
        </p:nvSpPr>
        <p:spPr>
          <a:xfrm rot="16200000">
            <a:off x="9101138" y="6061076"/>
            <a:ext cx="804863" cy="804863"/>
          </a:xfrm>
          <a:prstGeom prst="rtTriangle">
            <a:avLst/>
          </a:prstGeom>
          <a:solidFill>
            <a:srgbClr val="50B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Прямоугольник 4"/>
          <p:cNvSpPr>
            <a:spLocks noChangeArrowheads="1"/>
          </p:cNvSpPr>
          <p:nvPr userDrawn="1"/>
        </p:nvSpPr>
        <p:spPr bwMode="auto">
          <a:xfrm>
            <a:off x="9512301" y="6511926"/>
            <a:ext cx="469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t" hangingPunct="1">
              <a:spcBef>
                <a:spcPts val="450"/>
              </a:spcBef>
              <a:defRPr/>
            </a:pPr>
            <a:fld id="{F96A5B80-B011-4E1C-81B2-CEC6A647C99F}" type="slidenum">
              <a:rPr lang="en-US" altLang="ru-RU" sz="900" smtClean="0">
                <a:solidFill>
                  <a:srgbClr val="FFFFFF"/>
                </a:solidFill>
              </a:rPr>
              <a:pPr eaLnBrk="1" fontAlgn="t" hangingPunct="1">
                <a:spcBef>
                  <a:spcPts val="450"/>
                </a:spcBef>
                <a:defRPr/>
              </a:pPr>
              <a:t>‹#›</a:t>
            </a:fld>
            <a:endParaRPr lang="ru-RU" altLang="ru-RU" sz="900" smtClean="0">
              <a:solidFill>
                <a:srgbClr val="FFFFFF"/>
              </a:solidFill>
            </a:endParaRPr>
          </a:p>
        </p:txBody>
      </p:sp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4" y="6346826"/>
            <a:ext cx="10048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komandir.ru/lp/dist/images/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6" y="6356351"/>
            <a:ext cx="13319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10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07" r:id="rId1"/>
    <p:sldLayoutId id="2147492395" r:id="rId2"/>
    <p:sldLayoutId id="2147492408" r:id="rId3"/>
    <p:sldLayoutId id="2147492396" r:id="rId4"/>
    <p:sldLayoutId id="2147492412" r:id="rId5"/>
    <p:sldLayoutId id="2147492535" r:id="rId6"/>
    <p:sldLayoutId id="2147492554" r:id="rId7"/>
    <p:sldLayoutId id="2147492555" r:id="rId8"/>
    <p:sldLayoutId id="2147492563" r:id="rId9"/>
    <p:sldLayoutId id="2147492564" r:id="rId10"/>
    <p:sldLayoutId id="2147492565" r:id="rId11"/>
    <p:sldLayoutId id="214749256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000" kern="12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21" r:id="rId1"/>
    <p:sldLayoutId id="2147492422" r:id="rId2"/>
    <p:sldLayoutId id="2147492423" r:id="rId3"/>
    <p:sldLayoutId id="2147492424" r:id="rId4"/>
    <p:sldLayoutId id="2147492425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000" kern="1200">
          <a:solidFill>
            <a:srgbClr val="404040"/>
          </a:solidFill>
          <a:latin typeface="Calibri Light" pitchFamily="34" charset="0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anose="020B0604020202020204" pitchFamily="34" charset="0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anose="020B0604020202020204" pitchFamily="34" charset="0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2427" r:id="rId1"/>
    <p:sldLayoutId id="2147492428" r:id="rId2"/>
    <p:sldLayoutId id="2147492429" r:id="rId3"/>
    <p:sldLayoutId id="2147492430" r:id="rId4"/>
    <p:sldLayoutId id="2147492431" r:id="rId5"/>
    <p:sldLayoutId id="2147492399" r:id="rId6"/>
    <p:sldLayoutId id="2147492432" r:id="rId7"/>
    <p:sldLayoutId id="2147492433" r:id="rId8"/>
    <p:sldLayoutId id="2147492434" r:id="rId9"/>
    <p:sldLayoutId id="2147492435" r:id="rId10"/>
    <p:sldLayoutId id="2147492436" r:id="rId11"/>
    <p:sldLayoutId id="2147492437" r:id="rId12"/>
    <p:sldLayoutId id="2147492438" r:id="rId13"/>
    <p:sldLayoutId id="2147492439" r:id="rId14"/>
    <p:sldLayoutId id="2147492440" r:id="rId15"/>
    <p:sldLayoutId id="2147492441" r:id="rId16"/>
    <p:sldLayoutId id="2147492400" r:id="rId17"/>
    <p:sldLayoutId id="2147492442" r:id="rId18"/>
    <p:sldLayoutId id="2147492401" r:id="rId19"/>
    <p:sldLayoutId id="2147492443" r:id="rId20"/>
    <p:sldLayoutId id="2147492444" r:id="rId21"/>
    <p:sldLayoutId id="2147492445" r:id="rId22"/>
    <p:sldLayoutId id="2147492446" r:id="rId23"/>
    <p:sldLayoutId id="2147492447" r:id="rId24"/>
    <p:sldLayoutId id="2147492448" r:id="rId25"/>
    <p:sldLayoutId id="2147492449" r:id="rId26"/>
    <p:sldLayoutId id="2147492450" r:id="rId27"/>
    <p:sldLayoutId id="2147492451" r:id="rId28"/>
    <p:sldLayoutId id="2147492452" r:id="rId29"/>
    <p:sldLayoutId id="2147492453" r:id="rId30"/>
    <p:sldLayoutId id="2147492454" r:id="rId31"/>
    <p:sldLayoutId id="2147492455" r:id="rId32"/>
    <p:sldLayoutId id="2147492456" r:id="rId33"/>
    <p:sldLayoutId id="2147492457" r:id="rId34"/>
    <p:sldLayoutId id="2147492458" r:id="rId35"/>
    <p:sldLayoutId id="2147492459" r:id="rId36"/>
    <p:sldLayoutId id="2147492460" r:id="rId37"/>
    <p:sldLayoutId id="2147492461" r:id="rId3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000" kern="1200">
          <a:solidFill>
            <a:srgbClr val="404040"/>
          </a:solidFill>
          <a:latin typeface="Calibri Light" pitchFamily="34" charset="0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charset="0"/>
          <a:ea typeface="Arial" charset="0"/>
          <a:cs typeface="Arial" panose="020B0604020202020204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charset="0"/>
          <a:ea typeface="Arial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anose="020B0604020202020204" pitchFamily="34" charset="0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anose="020B0604020202020204" pitchFamily="34" charset="0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62" r:id="rId1"/>
    <p:sldLayoutId id="2147492463" r:id="rId2"/>
    <p:sldLayoutId id="2147492464" r:id="rId3"/>
    <p:sldLayoutId id="2147492402" r:id="rId4"/>
    <p:sldLayoutId id="2147492465" r:id="rId5"/>
    <p:sldLayoutId id="2147492466" r:id="rId6"/>
    <p:sldLayoutId id="2147492467" r:id="rId7"/>
    <p:sldLayoutId id="2147492468" r:id="rId8"/>
    <p:sldLayoutId id="2147492470" r:id="rId9"/>
    <p:sldLayoutId id="2147492471" r:id="rId10"/>
    <p:sldLayoutId id="21474924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000" kern="12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73" r:id="rId1"/>
    <p:sldLayoutId id="2147492474" r:id="rId2"/>
    <p:sldLayoutId id="2147492475" r:id="rId3"/>
    <p:sldLayoutId id="2147492403" r:id="rId4"/>
    <p:sldLayoutId id="2147492476" r:id="rId5"/>
    <p:sldLayoutId id="2147492477" r:id="rId6"/>
    <p:sldLayoutId id="2147492478" r:id="rId7"/>
    <p:sldLayoutId id="2147492479" r:id="rId8"/>
    <p:sldLayoutId id="2147492480" r:id="rId9"/>
    <p:sldLayoutId id="2147492481" r:id="rId10"/>
    <p:sldLayoutId id="2147492482" r:id="rId11"/>
    <p:sldLayoutId id="2147492404" r:id="rId12"/>
    <p:sldLayoutId id="214749248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000" kern="12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615113"/>
            <a:ext cx="1336675" cy="142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7617E356-3A11-48BB-AC4F-5BFB44FB18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84" r:id="rId1"/>
    <p:sldLayoutId id="2147492485" r:id="rId2"/>
    <p:sldLayoutId id="2147492486" r:id="rId3"/>
    <p:sldLayoutId id="2147492487" r:id="rId4"/>
    <p:sldLayoutId id="2147492488" r:id="rId5"/>
    <p:sldLayoutId id="2147492489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04040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rgbClr val="404040"/>
          </a:solidFill>
          <a:latin typeface="+mn-lt"/>
          <a:ea typeface="+mn-ea"/>
          <a:cs typeface="+mn-cs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615113"/>
            <a:ext cx="1336675" cy="142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B325721E-26B8-4FBE-924C-0BC1C090FA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90" r:id="rId1"/>
    <p:sldLayoutId id="2147492491" r:id="rId2"/>
    <p:sldLayoutId id="2147492492" r:id="rId3"/>
    <p:sldLayoutId id="2147492493" r:id="rId4"/>
    <p:sldLayoutId id="2147492494" r:id="rId5"/>
    <p:sldLayoutId id="2147492495" r:id="rId6"/>
    <p:sldLayoutId id="2147492496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04040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rgbClr val="404040"/>
          </a:solidFill>
          <a:latin typeface="+mn-lt"/>
          <a:ea typeface="+mn-ea"/>
          <a:cs typeface="+mn-cs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615113"/>
            <a:ext cx="1336675" cy="142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0810AB46-EB59-4737-ABA5-7B5E811B25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97" r:id="rId1"/>
    <p:sldLayoutId id="2147492498" r:id="rId2"/>
    <p:sldLayoutId id="2147492499" r:id="rId3"/>
    <p:sldLayoutId id="2147492500" r:id="rId4"/>
    <p:sldLayoutId id="2147492501" r:id="rId5"/>
    <p:sldLayoutId id="2147492502" r:id="rId6"/>
    <p:sldLayoutId id="2147492503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04040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rgbClr val="404040"/>
          </a:solidFill>
          <a:latin typeface="+mn-lt"/>
          <a:ea typeface="+mn-ea"/>
          <a:cs typeface="+mn-cs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74638"/>
            <a:ext cx="9048750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28625" y="1700214"/>
            <a:ext cx="904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04" r:id="rId1"/>
    <p:sldLayoutId id="2147492505" r:id="rId2"/>
    <p:sldLayoutId id="2147492506" r:id="rId3"/>
    <p:sldLayoutId id="2147492405" r:id="rId4"/>
    <p:sldLayoutId id="2147492507" r:id="rId5"/>
    <p:sldLayoutId id="2147492508" r:id="rId6"/>
    <p:sldLayoutId id="2147492406" r:id="rId7"/>
    <p:sldLayoutId id="2147492509" r:id="rId8"/>
    <p:sldLayoutId id="2147492510" r:id="rId9"/>
    <p:sldLayoutId id="2147492511" r:id="rId10"/>
    <p:sldLayoutId id="2147492512" r:id="rId11"/>
    <p:sldLayoutId id="2147492513" r:id="rId12"/>
    <p:sldLayoutId id="2147492514" r:id="rId13"/>
    <p:sldLayoutId id="2147492515" r:id="rId14"/>
    <p:sldLayoutId id="2147492516" r:id="rId15"/>
    <p:sldLayoutId id="214749251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000" kern="12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000">
          <a:solidFill>
            <a:srgbClr val="404040"/>
          </a:solidFill>
          <a:latin typeface="Calibri Light" pitchFamily="34" charset="0"/>
          <a:ea typeface="Arial" charset="0"/>
          <a:cs typeface="Arial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6000">
          <a:solidFill>
            <a:srgbClr val="404040"/>
          </a:solidFill>
          <a:latin typeface="Calibri Light" pitchFamily="34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1pPr>
      <a:lvl2pPr marL="4571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0" name="Shape 40"/>
          <p:cNvSpPr/>
          <p:nvPr/>
        </p:nvSpPr>
        <p:spPr>
          <a:xfrm>
            <a:off x="-3607" y="638807"/>
            <a:ext cx="3261290" cy="5572126"/>
          </a:xfrm>
          <a:prstGeom prst="rect">
            <a:avLst/>
          </a:prstGeom>
          <a:gradFill>
            <a:gsLst>
              <a:gs pos="48510">
                <a:srgbClr val="004F8C">
                  <a:alpha val="80000"/>
                </a:srgbClr>
              </a:gs>
              <a:gs pos="100000">
                <a:srgbClr val="004F8C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8574" rIns="18574" anchor="ctr"/>
          <a:lstStyle/>
          <a:p>
            <a:pPr defTabSz="371506">
              <a:defRPr sz="1800">
                <a:solidFill>
                  <a:srgbClr val="B9C732"/>
                </a:solidFill>
                <a:latin typeface="Helvetica World"/>
                <a:ea typeface="Helvetica World"/>
                <a:cs typeface="Helvetica World"/>
                <a:sym typeface="Helvetica World"/>
              </a:defRPr>
            </a:pPr>
            <a:endParaRPr sz="731"/>
          </a:p>
        </p:txBody>
      </p:sp>
      <p:sp>
        <p:nvSpPr>
          <p:cNvPr id="42" name="Shape 42"/>
          <p:cNvSpPr/>
          <p:nvPr/>
        </p:nvSpPr>
        <p:spPr>
          <a:xfrm>
            <a:off x="1" y="642938"/>
            <a:ext cx="3507812" cy="5572126"/>
          </a:xfrm>
          <a:prstGeom prst="rect">
            <a:avLst/>
          </a:prstGeom>
          <a:gradFill>
            <a:gsLst>
              <a:gs pos="0">
                <a:srgbClr val="004F8C"/>
              </a:gs>
              <a:gs pos="54875">
                <a:srgbClr val="004F8C"/>
              </a:gs>
              <a:gs pos="64318">
                <a:srgbClr val="004F8C">
                  <a:alpha val="97000"/>
                </a:srgbClr>
              </a:gs>
              <a:gs pos="100000">
                <a:srgbClr val="004F8C">
                  <a:alpha val="80000"/>
                </a:srgbClr>
              </a:gs>
            </a:gsLst>
          </a:gradFill>
          <a:ln w="12700">
            <a:miter lim="400000"/>
          </a:ln>
        </p:spPr>
        <p:txBody>
          <a:bodyPr lIns="18574" rIns="18574" anchor="ctr"/>
          <a:lstStyle/>
          <a:p>
            <a:pPr defTabSz="371506">
              <a:defRPr sz="1800">
                <a:solidFill>
                  <a:srgbClr val="B9C732"/>
                </a:solidFill>
                <a:latin typeface="Helvetica World"/>
                <a:ea typeface="Helvetica World"/>
                <a:cs typeface="Helvetica World"/>
                <a:sym typeface="Helvetica World"/>
              </a:defRPr>
            </a:pPr>
            <a:endParaRPr sz="731"/>
          </a:p>
        </p:txBody>
      </p:sp>
      <p:sp>
        <p:nvSpPr>
          <p:cNvPr id="43" name="Shape 43"/>
          <p:cNvSpPr/>
          <p:nvPr/>
        </p:nvSpPr>
        <p:spPr>
          <a:xfrm>
            <a:off x="356528" y="4746614"/>
            <a:ext cx="1728938" cy="105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9021" tIns="29021" rIns="29021" bIns="29021" anchor="ctr">
            <a:spAutoFit/>
          </a:bodyPr>
          <a:lstStyle/>
          <a:p>
            <a:pPr algn="l">
              <a:defRPr sz="8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50" dirty="0" smtClean="0"/>
              <a:t>Digital</a:t>
            </a:r>
            <a:endParaRPr sz="3250" dirty="0"/>
          </a:p>
          <a:p>
            <a:pPr algn="l">
              <a:defRPr sz="8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50" dirty="0"/>
              <a:t>Strategy</a:t>
            </a:r>
          </a:p>
        </p:txBody>
      </p:sp>
      <p:pic>
        <p:nvPicPr>
          <p:cNvPr id="45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2627" y="5703405"/>
            <a:ext cx="613966" cy="25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91" y="207621"/>
            <a:ext cx="1773238" cy="1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push dir="u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155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Текущее позиционирование может исчерпать себя по мере охвата первых сегментов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Picture 2" descr="http://bookz.ru/authors/filip-kotler/marketin_214/i_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773238"/>
            <a:ext cx="94742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"/>
          <p:cNvSpPr/>
          <p:nvPr/>
        </p:nvSpPr>
        <p:spPr>
          <a:xfrm>
            <a:off x="22894" y="3551485"/>
            <a:ext cx="3612629" cy="2773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11571" y="5934925"/>
            <a:ext cx="7025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Чтобы охватывать и убеждать остальные сегменты в условиях жесткой ценовой конкуренции и </a:t>
            </a:r>
            <a:r>
              <a:rPr lang="ru-RU" dirty="0" err="1" smtClean="0">
                <a:solidFill>
                  <a:schemeClr val="bg1"/>
                </a:solidFill>
              </a:rPr>
              <a:t>стагнирующего</a:t>
            </a:r>
            <a:r>
              <a:rPr lang="ru-RU" dirty="0" smtClean="0">
                <a:solidFill>
                  <a:schemeClr val="bg1"/>
                </a:solidFill>
              </a:rPr>
              <a:t> рынка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ru-RU" dirty="0" smtClean="0">
                <a:solidFill>
                  <a:schemeClr val="bg1"/>
                </a:solidFill>
              </a:rPr>
              <a:t> нужно переходить к другим формам подачи, нужно формулировать УТП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1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Анализ рекламных материалов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/>
          <a:stretch/>
        </p:blipFill>
        <p:spPr>
          <a:xfrm>
            <a:off x="340145" y="1773238"/>
            <a:ext cx="5553166" cy="46009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88897" y="1777110"/>
            <a:ext cx="43751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Перечисляя свойства жилого комплекса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ru-RU" dirty="0" smtClean="0">
                <a:solidFill>
                  <a:schemeClr val="bg1"/>
                </a:solidFill>
              </a:rPr>
              <a:t> мы ориентируемся на людей со сформированным спросом и четкими критериями выбора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Слоган «Жилой комплекс комфорт-класса» - продуктовый. Он повторяется во многих материалах.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Покупатели, способные оценить такой перечень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ru-RU" dirty="0" smtClean="0">
                <a:solidFill>
                  <a:schemeClr val="bg1"/>
                </a:solidFill>
              </a:rPr>
              <a:t> рано или поздно исчерпаются. И появляется </a:t>
            </a:r>
            <a:r>
              <a:rPr lang="ru-RU" b="1" dirty="0" smtClean="0">
                <a:solidFill>
                  <a:schemeClr val="bg1"/>
                </a:solidFill>
              </a:rPr>
              <a:t>необходимость перейти к УТП </a:t>
            </a:r>
            <a:r>
              <a:rPr lang="ru-RU" dirty="0" smtClean="0">
                <a:solidFill>
                  <a:schemeClr val="bg1"/>
                </a:solidFill>
              </a:rPr>
              <a:t>(формулировке выгоды, получаемой от покупки такого продукта)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118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В некоторых PR-текстах можно найти отголоски поиска УТП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631825" y="1825625"/>
            <a:ext cx="9361735" cy="4351338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45718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/>
                </a:solidFill>
              </a:rPr>
              <a:t>«Главное, чем может похвастаться «Цветной̆ бульвар», – это вниманием к потребностям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современной̆ семьи. Изначально комплекс ориентирован на молодых мам, которые, как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правило, заняты семьёй̆, домом и самореализацией̆. 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Девелоперы решили, если будет удобно ей̆, значит, хорошо будет всем. По этой̆ причине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здесь появились просторные детские площадки – это не просто несколько горок, а яркие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лабиринты развлечений, оформленные, например, в большой̆ замок принцессы или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крепость дракона. Дополняет такой̆ комплекс детского счастья небольшое уютное кафе</a:t>
            </a:r>
            <a:r>
              <a:rPr lang="mr-IN" sz="1800" dirty="0" smtClean="0">
                <a:solidFill>
                  <a:schemeClr val="bg1"/>
                </a:solidFill>
              </a:rPr>
              <a:t>…</a:t>
            </a:r>
            <a:r>
              <a:rPr lang="ru-RU" sz="1800" dirty="0" smtClean="0">
                <a:solidFill>
                  <a:schemeClr val="bg1"/>
                </a:solidFill>
              </a:rPr>
              <a:t>»</a:t>
            </a:r>
          </a:p>
          <a:p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118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 smtClean="0">
                <a:solidFill>
                  <a:srgbClr val="FFFFFF"/>
                </a:solidFill>
                <a:latin typeface="Verdana" panose="020B0604030504040204" pitchFamily="34" charset="0"/>
              </a:rPr>
              <a:t>НО визуальная </a:t>
            </a: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коммуникация </a:t>
            </a: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 smtClean="0">
                <a:solidFill>
                  <a:srgbClr val="FFFFFF"/>
                </a:solidFill>
                <a:latin typeface="Verdana" panose="020B0604030504040204" pitchFamily="34" charset="0"/>
              </a:rPr>
              <a:t>этого </a:t>
            </a: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не отражает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http://images.domofond.ru/514929980/622x4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52" y="1783441"/>
            <a:ext cx="4933013" cy="380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derbent.tv/contents/videos_screenshots/21000/21644/previe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8"/>
          <a:stretch/>
        </p:blipFill>
        <p:spPr bwMode="auto">
          <a:xfrm>
            <a:off x="4837598" y="1761895"/>
            <a:ext cx="5905312" cy="38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7067" y="5807005"/>
            <a:ext cx="1066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Возвышающиеся и давящие на маленького человека монстры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 этих фото больше мужского эго, чем женской потребности в уюте и счастье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1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1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Ей там как? Не очень одиноко?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http://bulvar24.ru/img/gallery/dom1-2_26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1" y="1738004"/>
            <a:ext cx="6551951" cy="43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855772" y="1687142"/>
            <a:ext cx="3603885" cy="4351338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45718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/>
                </a:solidFill>
              </a:rPr>
              <a:t>Возможные барьеры: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Там еще никого нет, мы будем одни</a:t>
            </a:r>
          </a:p>
          <a:p>
            <a:pPr>
              <a:buFont typeface="Arial" charset="0"/>
              <a:buChar char="•"/>
            </a:pPr>
            <a:endParaRPr lang="ru-RU" sz="18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Там не уютно, дома давят, нависают, закрывают солнце</a:t>
            </a:r>
          </a:p>
          <a:p>
            <a:pPr>
              <a:buFont typeface="Arial" charset="0"/>
              <a:buChar char="•"/>
            </a:pPr>
            <a:endParaRPr lang="ru-RU" sz="18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Не понятно </a:t>
            </a:r>
            <a:r>
              <a:rPr lang="mr-IN" sz="1800" dirty="0" smtClean="0">
                <a:solidFill>
                  <a:schemeClr val="bg1"/>
                </a:solidFill>
              </a:rPr>
              <a:t>–</a:t>
            </a:r>
            <a:r>
              <a:rPr lang="ru-RU" sz="1800" dirty="0" smtClean="0">
                <a:solidFill>
                  <a:schemeClr val="bg1"/>
                </a:solidFill>
              </a:rPr>
              <a:t> какой вид из окна, вдруг там небоскребы напротив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118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Как воспринимается скрипт </a:t>
            </a:r>
            <a:r>
              <a:rPr kumimoji="0" lang="ru-RU" altLang="ru-RU" sz="2400" b="1" cap="all" dirty="0" err="1">
                <a:solidFill>
                  <a:srgbClr val="FFFFFF"/>
                </a:solidFill>
                <a:latin typeface="Verdana" panose="020B0604030504040204" pitchFamily="34" charset="0"/>
              </a:rPr>
              <a:t>живочата</a:t>
            </a: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 в этой связи?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631825" y="2136339"/>
            <a:ext cx="9433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«И у каждой квартиры своя цена… 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Почему?</a:t>
            </a:r>
          </a:p>
          <a:p>
            <a:pPr marL="285750" indent="-285750">
              <a:buFont typeface="Arial" charset="0"/>
              <a:buChar char="•"/>
            </a:pP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Потому-что </a:t>
            </a:r>
            <a:r>
              <a:rPr lang="ru-RU" dirty="0">
                <a:solidFill>
                  <a:schemeClr val="bg1"/>
                </a:solidFill>
              </a:rPr>
              <a:t>мы продаем не квартиры, как все. А ценность Вашего комфортного и безопасного проживания в ЖК «Цветной Бульвар».</a:t>
            </a: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marL="6546850" indent="-311150">
              <a:buFont typeface="Arial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ФОРМАЛИЗМ</a:t>
            </a:r>
          </a:p>
          <a:p>
            <a:pPr marL="6546850" indent="-311150">
              <a:buFont typeface="Arial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6546850" indent="-311150">
              <a:buFont typeface="Arial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ШАБЛОННЫЕ </a:t>
            </a:r>
            <a:r>
              <a:rPr lang="ru-RU" dirty="0" smtClean="0">
                <a:solidFill>
                  <a:schemeClr val="bg1"/>
                </a:solidFill>
              </a:rPr>
              <a:t>ФРАЗЫ</a:t>
            </a:r>
          </a:p>
          <a:p>
            <a:pPr marL="6546850" indent="-311150">
              <a:buFont typeface="Arial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6546850" indent="-311150">
              <a:buFont typeface="Arial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ОТРЫВ ОТ </a:t>
            </a:r>
            <a:r>
              <a:rPr lang="ru-RU" dirty="0" smtClean="0">
                <a:solidFill>
                  <a:schemeClr val="bg1"/>
                </a:solidFill>
              </a:rPr>
              <a:t>ПОКУПАТЕЛЯ</a:t>
            </a:r>
          </a:p>
          <a:p>
            <a:pPr marL="6546850" indent="-311150">
              <a:buFont typeface="Arial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6546850" indent="-311150">
              <a:buFont typeface="Arial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МЕРТВОЧАТ</a:t>
            </a:r>
          </a:p>
        </p:txBody>
      </p:sp>
    </p:spTree>
    <p:extLst>
      <p:ext uri="{BB962C8B-B14F-4D97-AF65-F5344CB8AC3E}">
        <p14:creationId xmlns:p14="http://schemas.microsoft.com/office/powerpoint/2010/main" val="1306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155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Пора посмотреть на продукт глазами женщины – чего она боится, чего хочет, о чем мечтает…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4" descr="http://krasiviy-dom.ru/plugins/sgallery/pics/hj31g81u6lf9/novaya_kvartira_nov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773238"/>
            <a:ext cx="302895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mrokna.ru/wp-content/uploads/2016/03/29-Kvartira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8"/>
          <a:stretch/>
        </p:blipFill>
        <p:spPr bwMode="auto">
          <a:xfrm>
            <a:off x="3660776" y="1773238"/>
            <a:ext cx="5206032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1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Итого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560512" y="1365614"/>
            <a:ext cx="9047162" cy="4351338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45718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/>
                </a:solidFill>
              </a:rPr>
              <a:t>Для изучения потребностей и ожиданий женского сегмента (как правило более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осторожного в принятии инноваций) необходимо:</a:t>
            </a:r>
          </a:p>
          <a:p>
            <a:endParaRPr lang="ru-RU" sz="18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Провести серию глубинных интервью (около 7ми) с жильцами «Цветного», как жителей Калининграда, так и переехавших (желательно из разных регионов)</a:t>
            </a:r>
          </a:p>
          <a:p>
            <a:pPr>
              <a:buFont typeface="Arial" charset="0"/>
              <a:buChar char="•"/>
            </a:pPr>
            <a:endParaRPr lang="ru-RU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Записать на видео их типичный день в Цветном: выходят из квартиры, гуляют с ребенком, идут в магазин, любуются видами</a:t>
            </a:r>
            <a:r>
              <a:rPr lang="mr-IN" sz="1800" dirty="0" smtClean="0">
                <a:solidFill>
                  <a:schemeClr val="bg1"/>
                </a:solidFill>
              </a:rPr>
              <a:t>…</a:t>
            </a:r>
            <a:endParaRPr lang="ru-RU" sz="18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endParaRPr lang="ru-RU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Записать на видео день заезда новоселов (не постановочная съемка, а репортажная)</a:t>
            </a:r>
          </a:p>
          <a:p>
            <a:pPr>
              <a:buFont typeface="Arial" charset="0"/>
              <a:buChar char="•"/>
            </a:pPr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Так мы соберем информацию двумя методами: опрос и наблюдение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Если клиент проводит это своими силами, от нас </a:t>
            </a:r>
            <a:r>
              <a:rPr lang="mr-IN" sz="1800" dirty="0">
                <a:solidFill>
                  <a:schemeClr val="bg1"/>
                </a:solidFill>
              </a:rPr>
              <a:t>–</a:t>
            </a:r>
            <a:r>
              <a:rPr lang="ru-RU" sz="1800" dirty="0">
                <a:solidFill>
                  <a:schemeClr val="bg1"/>
                </a:solidFill>
              </a:rPr>
              <a:t> разработка сценариев интервью </a:t>
            </a:r>
            <a:r>
              <a:rPr lang="ru-RU" sz="1800" dirty="0" smtClean="0">
                <a:solidFill>
                  <a:schemeClr val="bg1"/>
                </a:solidFill>
              </a:rPr>
              <a:t>и ТЗ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на </a:t>
            </a:r>
            <a:r>
              <a:rPr lang="ru-RU" sz="1800" dirty="0">
                <a:solidFill>
                  <a:schemeClr val="bg1"/>
                </a:solidFill>
              </a:rPr>
              <a:t>съемку, а также обработка результатов и отчет</a:t>
            </a:r>
          </a:p>
          <a:p>
            <a:pPr>
              <a:buFont typeface="Arial" charset="0"/>
              <a:buChar char="•"/>
            </a:pP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1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Также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46646" y="908720"/>
            <a:ext cx="9359354" cy="4351338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45718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/>
                </a:solidFill>
              </a:rPr>
              <a:t>Для изучения негативных  стереотипов относительно ЖК «Цветной бульвар» в городе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Калининград следует:</a:t>
            </a:r>
          </a:p>
          <a:p>
            <a:endParaRPr lang="ru-RU" sz="18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Провести опрос на выборке 200 человек с жесткими требованиями по выборке (прежде всего доход и состав семьи), а также с квотами по мужчинам и женщинам.</a:t>
            </a:r>
          </a:p>
          <a:p>
            <a:pPr marL="0" indent="0"/>
            <a:endParaRPr lang="ru-RU" sz="1800" dirty="0" smtClean="0">
              <a:solidFill>
                <a:schemeClr val="bg1"/>
              </a:solidFill>
            </a:endParaRPr>
          </a:p>
          <a:p>
            <a:pPr marL="0" indent="0"/>
            <a:r>
              <a:rPr lang="ru-RU" sz="1800" dirty="0" smtClean="0">
                <a:solidFill>
                  <a:schemeClr val="bg1"/>
                </a:solidFill>
              </a:rPr>
              <a:t>Гипотезой исследования считаем такие негативные стереотипы как:</a:t>
            </a:r>
          </a:p>
          <a:p>
            <a:pPr marL="0" indent="0"/>
            <a:endParaRPr lang="ru-RU" sz="1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Дороговизна теплоснабжения</a:t>
            </a:r>
          </a:p>
          <a:p>
            <a:pPr marL="285750" indent="-285750">
              <a:buFont typeface="Arial" charset="0"/>
              <a:buChar char="•"/>
            </a:pPr>
            <a:endParaRPr lang="ru-RU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Несоответствие заявленному уровню (классу)</a:t>
            </a:r>
          </a:p>
          <a:p>
            <a:pPr marL="285750" indent="-285750">
              <a:buFont typeface="Arial" charset="0"/>
              <a:buChar char="•"/>
            </a:pPr>
            <a:endParaRPr lang="ru-RU" sz="1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Проблемы с доступностью (пробки)</a:t>
            </a:r>
          </a:p>
          <a:p>
            <a:pPr marL="285750" indent="-285750">
              <a:buFont typeface="Arial" charset="0"/>
              <a:buChar char="•"/>
            </a:pPr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В результате мы сможем скорректировать кампанию по управлению репутацией, </a:t>
            </a:r>
            <a:r>
              <a:rPr lang="ru-RU" sz="1800" dirty="0" smtClean="0">
                <a:solidFill>
                  <a:schemeClr val="bg1"/>
                </a:solidFill>
              </a:rPr>
              <a:t>лучше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понимая </a:t>
            </a:r>
            <a:r>
              <a:rPr lang="ru-RU" sz="1800" dirty="0">
                <a:solidFill>
                  <a:schemeClr val="bg1"/>
                </a:solidFill>
              </a:rPr>
              <a:t>основные барьеры и их </a:t>
            </a:r>
            <a:r>
              <a:rPr lang="ru-RU" sz="1800" dirty="0" smtClean="0">
                <a:solidFill>
                  <a:schemeClr val="bg1"/>
                </a:solidFill>
              </a:rPr>
              <a:t>причины.</a:t>
            </a:r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Данное </a:t>
            </a:r>
            <a:r>
              <a:rPr lang="ru-RU" sz="1800" dirty="0">
                <a:solidFill>
                  <a:schemeClr val="bg1"/>
                </a:solidFill>
              </a:rPr>
              <a:t>исследования также может проводится силами клиента (в плане сбора данных)</a:t>
            </a:r>
          </a:p>
          <a:p>
            <a:pPr marL="285750" indent="-285750">
              <a:buFont typeface="Arial" charset="0"/>
              <a:buChar char="•"/>
            </a:pP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5507f94328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7" y="0"/>
            <a:ext cx="11247040" cy="7029400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31575" y="25277"/>
            <a:ext cx="11305256" cy="702940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584861" y="4437112"/>
            <a:ext cx="8356390" cy="17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4400" b="1" dirty="0">
                <a:solidFill>
                  <a:srgbClr val="FFFFFF"/>
                </a:solidFill>
                <a:latin typeface="+mj-lt"/>
              </a:rPr>
              <a:t>Social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4400" b="1" dirty="0">
                <a:solidFill>
                  <a:srgbClr val="FFFFFF"/>
                </a:solidFill>
                <a:latin typeface="+mj-lt"/>
              </a:rPr>
              <a:t>Strategy</a:t>
            </a:r>
            <a:endParaRPr kumimoji="0" lang="ru-RU" altLang="ru-RU" sz="44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7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017-03-22_19-25-44.png"/>
          <p:cNvPicPr>
            <a:picLocks noChangeAspect="1"/>
          </p:cNvPicPr>
          <p:nvPr/>
        </p:nvPicPr>
        <p:blipFill>
          <a:blip r:embed="rId3">
            <a:extLst/>
          </a:blip>
          <a:srcRect l="24946" r="22851" b="4735"/>
          <a:stretch>
            <a:fillRect/>
          </a:stretch>
        </p:blipFill>
        <p:spPr>
          <a:xfrm>
            <a:off x="0" y="1047494"/>
            <a:ext cx="9906000" cy="4601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54" y="5744621"/>
            <a:ext cx="1042556" cy="78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928" y="5962479"/>
            <a:ext cx="864255" cy="16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850975" y="6172685"/>
            <a:ext cx="1985644" cy="37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67479" tIns="35089" rIns="67479" bIns="35089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buSzPct val="100000"/>
              <a:tabLst>
                <a:tab pos="0" algn="l"/>
                <a:tab pos="335692" algn="l"/>
                <a:tab pos="672575" algn="l"/>
                <a:tab pos="1009457" algn="l"/>
                <a:tab pos="1346339" algn="l"/>
                <a:tab pos="1683221" algn="l"/>
                <a:tab pos="2020104" algn="l"/>
                <a:tab pos="2356985" algn="l"/>
                <a:tab pos="2693868" algn="l"/>
                <a:tab pos="3030750" algn="l"/>
                <a:tab pos="3367633" algn="l"/>
                <a:tab pos="3704515" algn="l"/>
                <a:tab pos="4041398" algn="l"/>
                <a:tab pos="4378280" algn="l"/>
                <a:tab pos="4715162" algn="l"/>
                <a:tab pos="5052044" algn="l"/>
                <a:tab pos="5388927" algn="l"/>
                <a:tab pos="5725809" algn="l"/>
                <a:tab pos="6062691" algn="l"/>
                <a:tab pos="6399573" algn="l"/>
                <a:tab pos="6736456" algn="l"/>
              </a:tabLst>
            </a:pPr>
            <a:r>
              <a:rPr lang="ru-RU" altLang="ru-RU" sz="1000" kern="1200" dirty="0">
                <a:solidFill>
                  <a:srgbClr val="000000"/>
                </a:solidFill>
                <a:cs typeface="Arial" charset="0"/>
              </a:rPr>
              <a:t>Рейтинг по эффективности </a:t>
            </a:r>
          </a:p>
          <a:p>
            <a:pPr>
              <a:buSzPct val="100000"/>
              <a:tabLst>
                <a:tab pos="0" algn="l"/>
                <a:tab pos="335692" algn="l"/>
                <a:tab pos="672575" algn="l"/>
                <a:tab pos="1009457" algn="l"/>
                <a:tab pos="1346339" algn="l"/>
                <a:tab pos="1683221" algn="l"/>
                <a:tab pos="2020104" algn="l"/>
                <a:tab pos="2356985" algn="l"/>
                <a:tab pos="2693868" algn="l"/>
                <a:tab pos="3030750" algn="l"/>
                <a:tab pos="3367633" algn="l"/>
                <a:tab pos="3704515" algn="l"/>
                <a:tab pos="4041398" algn="l"/>
                <a:tab pos="4378280" algn="l"/>
                <a:tab pos="4715162" algn="l"/>
                <a:tab pos="5052044" algn="l"/>
                <a:tab pos="5388927" algn="l"/>
                <a:tab pos="5725809" algn="l"/>
                <a:tab pos="6062691" algn="l"/>
                <a:tab pos="6399573" algn="l"/>
                <a:tab pos="6736456" algn="l"/>
              </a:tabLst>
            </a:pPr>
            <a:r>
              <a:rPr lang="ru-RU" altLang="ru-RU" sz="1000" kern="1200" dirty="0">
                <a:solidFill>
                  <a:srgbClr val="000000"/>
                </a:solidFill>
                <a:cs typeface="Arial" charset="0"/>
              </a:rPr>
              <a:t>продвижения</a:t>
            </a:r>
          </a:p>
        </p:txBody>
      </p:sp>
      <p:pic>
        <p:nvPicPr>
          <p:cNvPr id="16" name="image43.png" descr="http://2015.goldenapp.ru/local/templates/goldensite/images/img_about_2.png?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2865" y="5924396"/>
            <a:ext cx="464454" cy="70327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174"/>
          <p:cNvSpPr/>
          <p:nvPr/>
        </p:nvSpPr>
        <p:spPr>
          <a:xfrm>
            <a:off x="972840" y="6334656"/>
            <a:ext cx="1980896" cy="241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>
            <a:lvl1pPr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000"/>
            </a:lvl1pPr>
          </a:lstStyle>
          <a:p>
            <a:pPr defTabSz="914400"/>
            <a:r>
              <a:rPr dirty="0">
                <a:solidFill>
                  <a:prstClr val="black"/>
                </a:solidFill>
              </a:rPr>
              <a:t>Номинация «Еда и напитки»</a:t>
            </a:r>
          </a:p>
        </p:txBody>
      </p:sp>
      <p:sp>
        <p:nvSpPr>
          <p:cNvPr id="18" name="Shape 1175"/>
          <p:cNvSpPr/>
          <p:nvPr/>
        </p:nvSpPr>
        <p:spPr>
          <a:xfrm>
            <a:off x="972841" y="5930733"/>
            <a:ext cx="1720087" cy="45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>
            <a:lvl1pPr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200" b="1"/>
            </a:lvl1pPr>
          </a:lstStyle>
          <a:p>
            <a:pPr defTabSz="914400"/>
            <a:r>
              <a:rPr dirty="0">
                <a:solidFill>
                  <a:prstClr val="black"/>
                </a:solidFill>
              </a:rPr>
              <a:t>ЗОЛОТОЕ ПРИЛОЖЕНИЕ 2015</a:t>
            </a:r>
          </a:p>
        </p:txBody>
      </p:sp>
      <p:sp>
        <p:nvSpPr>
          <p:cNvPr id="19" name="Shape 1179"/>
          <p:cNvSpPr/>
          <p:nvPr/>
        </p:nvSpPr>
        <p:spPr>
          <a:xfrm>
            <a:off x="4222633" y="6308970"/>
            <a:ext cx="2386130" cy="394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3186" tIns="43186" rIns="43186" bIns="43186">
            <a:spAutoFit/>
          </a:bodyPr>
          <a:lstStyle>
            <a:lvl1pPr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000"/>
            </a:lvl1pPr>
          </a:lstStyle>
          <a:p>
            <a:pPr defTabSz="914400"/>
            <a:r>
              <a:rPr dirty="0">
                <a:solidFill>
                  <a:prstClr val="black"/>
                </a:solidFill>
              </a:rPr>
              <a:t>Номинация «Интернет-магазин потребительских товаров»</a:t>
            </a:r>
          </a:p>
        </p:txBody>
      </p:sp>
      <p:sp>
        <p:nvSpPr>
          <p:cNvPr id="20" name="Shape 1180"/>
          <p:cNvSpPr/>
          <p:nvPr/>
        </p:nvSpPr>
        <p:spPr>
          <a:xfrm>
            <a:off x="4222634" y="5894681"/>
            <a:ext cx="1977047" cy="45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>
            <a:lvl1pPr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200" b="1"/>
            </a:lvl1pPr>
          </a:lstStyle>
          <a:p>
            <a:pPr defTabSz="914400"/>
            <a:r>
              <a:rPr dirty="0">
                <a:solidFill>
                  <a:prstClr val="black"/>
                </a:solidFill>
              </a:rPr>
              <a:t>ЗОЛОТОЙ САЙТ </a:t>
            </a:r>
            <a:endParaRPr lang="ru-RU" dirty="0" smtClean="0">
              <a:solidFill>
                <a:prstClr val="black"/>
              </a:solidFill>
            </a:endParaRPr>
          </a:p>
          <a:p>
            <a:pPr defTabSz="914400"/>
            <a:r>
              <a:rPr dirty="0" smtClean="0">
                <a:solidFill>
                  <a:prstClr val="black"/>
                </a:solidFill>
              </a:rPr>
              <a:t>2014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21" name="image44.png" descr="http://one-touch.ru/u/www/images/catalog/gold_sk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57692" y="5849940"/>
            <a:ext cx="835136" cy="83513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1182"/>
          <p:cNvSpPr/>
          <p:nvPr/>
        </p:nvSpPr>
        <p:spPr>
          <a:xfrm>
            <a:off x="431920" y="562728"/>
            <a:ext cx="2443871" cy="241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>
            <a:lvl1pPr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000"/>
            </a:lvl1pPr>
          </a:lstStyle>
          <a:p>
            <a:pPr defTabSz="914400"/>
            <a:r>
              <a:rPr dirty="0">
                <a:solidFill>
                  <a:prstClr val="black"/>
                </a:solidFill>
              </a:rPr>
              <a:t>Лучшее Social Media ритейл-компании</a:t>
            </a:r>
          </a:p>
        </p:txBody>
      </p:sp>
      <p:pic>
        <p:nvPicPr>
          <p:cNvPr id="23" name="image4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2865" y="170456"/>
            <a:ext cx="984582" cy="37190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1184"/>
          <p:cNvSpPr/>
          <p:nvPr/>
        </p:nvSpPr>
        <p:spPr>
          <a:xfrm>
            <a:off x="1384295" y="285805"/>
            <a:ext cx="835136" cy="30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/>
          <a:p>
            <a:pPr defTabSz="91440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400" b="1"/>
            </a:pPr>
            <a:r>
              <a:rPr sz="1300" b="1">
                <a:solidFill>
                  <a:prstClr val="black"/>
                </a:solidFill>
              </a:rPr>
              <a:t>— </a:t>
            </a:r>
            <a:r>
              <a:rPr sz="1400" b="1">
                <a:solidFill>
                  <a:prstClr val="black"/>
                </a:solidFill>
              </a:rPr>
              <a:t>2016</a:t>
            </a:r>
          </a:p>
        </p:txBody>
      </p:sp>
      <p:sp>
        <p:nvSpPr>
          <p:cNvPr id="25" name="Shape 1176"/>
          <p:cNvSpPr/>
          <p:nvPr/>
        </p:nvSpPr>
        <p:spPr>
          <a:xfrm>
            <a:off x="3895724" y="562728"/>
            <a:ext cx="2443871" cy="241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>
            <a:lvl1pPr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000"/>
            </a:lvl1pPr>
          </a:lstStyle>
          <a:p>
            <a:pPr defTabSz="914400"/>
            <a:r>
              <a:rPr dirty="0">
                <a:solidFill>
                  <a:prstClr val="black"/>
                </a:solidFill>
              </a:rPr>
              <a:t>Лучшее Social Media FMCG-бренда</a:t>
            </a:r>
          </a:p>
        </p:txBody>
      </p:sp>
      <p:sp>
        <p:nvSpPr>
          <p:cNvPr id="26" name="Shape 1177"/>
          <p:cNvSpPr/>
          <p:nvPr/>
        </p:nvSpPr>
        <p:spPr>
          <a:xfrm>
            <a:off x="4848099" y="285805"/>
            <a:ext cx="835136" cy="30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/>
          <a:p>
            <a:pPr defTabSz="91440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14700" algn="l"/>
                <a:tab pos="3721100" algn="l"/>
                <a:tab pos="4140200" algn="l"/>
                <a:tab pos="4559300" algn="l"/>
                <a:tab pos="4965700" algn="l"/>
                <a:tab pos="5384800" algn="l"/>
                <a:tab pos="5791200" algn="l"/>
                <a:tab pos="6210300" algn="l"/>
                <a:tab pos="6629400" algn="l"/>
                <a:tab pos="7035800" algn="l"/>
                <a:tab pos="7454900" algn="l"/>
                <a:tab pos="7874000" algn="l"/>
                <a:tab pos="8280400" algn="l"/>
              </a:tabLst>
              <a:defRPr sz="1400" b="1"/>
            </a:pPr>
            <a:r>
              <a:rPr sz="1300" b="1">
                <a:solidFill>
                  <a:prstClr val="black"/>
                </a:solidFill>
              </a:rPr>
              <a:t>— </a:t>
            </a:r>
            <a:r>
              <a:rPr sz="1400" b="1">
                <a:solidFill>
                  <a:prstClr val="black"/>
                </a:solidFill>
              </a:rPr>
              <a:t>2016</a:t>
            </a:r>
          </a:p>
        </p:txBody>
      </p:sp>
      <p:pic>
        <p:nvPicPr>
          <p:cNvPr id="27" name="image4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46670" y="170456"/>
            <a:ext cx="984582" cy="37190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1170"/>
          <p:cNvSpPr/>
          <p:nvPr/>
        </p:nvSpPr>
        <p:spPr>
          <a:xfrm>
            <a:off x="8323701" y="318194"/>
            <a:ext cx="1234394" cy="256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/>
            </a:lvl1pPr>
          </a:lstStyle>
          <a:p>
            <a:pPr defTabSz="914400"/>
            <a:r>
              <a:rPr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29" name="image3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59528" y="269843"/>
            <a:ext cx="756018" cy="545037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1186"/>
          <p:cNvSpPr/>
          <p:nvPr/>
        </p:nvSpPr>
        <p:spPr>
          <a:xfrm>
            <a:off x="8196702" y="318193"/>
            <a:ext cx="1720087" cy="394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186" tIns="43186" rIns="43186" bIns="43186">
            <a:spAutoFit/>
          </a:bodyPr>
          <a:lstStyle/>
          <a:p>
            <a:pPr defTabSz="914400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/>
            </a:pPr>
            <a:r>
              <a:rPr sz="1000" dirty="0">
                <a:solidFill>
                  <a:prstClr val="black"/>
                </a:solidFill>
              </a:rPr>
              <a:t>Номинация</a:t>
            </a:r>
            <a:br>
              <a:rPr sz="1000" dirty="0">
                <a:solidFill>
                  <a:prstClr val="black"/>
                </a:solidFill>
              </a:rPr>
            </a:br>
            <a:r>
              <a:rPr sz="1000" dirty="0">
                <a:solidFill>
                  <a:prstClr val="black"/>
                </a:solidFill>
              </a:rPr>
              <a:t>«SMM-стратегия»</a:t>
            </a:r>
          </a:p>
        </p:txBody>
      </p:sp>
    </p:spTree>
    <p:extLst>
      <p:ext uri="{BB962C8B-B14F-4D97-AF65-F5344CB8AC3E}">
        <p14:creationId xmlns:p14="http://schemas.microsoft.com/office/powerpoint/2010/main" val="1527615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23"/>
            <a:ext cx="9906000" cy="6880523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2523"/>
            <a:ext cx="9906001" cy="6858000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4152" y="-22523"/>
            <a:ext cx="9918782" cy="6880523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127720" y="400137"/>
            <a:ext cx="9129464" cy="161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</a:pPr>
            <a:r>
              <a:rPr kumimoji="0" lang="ru-RU" sz="40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ЦЕТНОЙ БУЛЬВАР</a:t>
            </a:r>
            <a:endParaRPr kumimoji="0" lang="en-US" sz="40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lvl="0" eaLnBrk="1" hangingPunct="1">
              <a:spcBef>
                <a:spcPct val="0"/>
              </a:spcBef>
            </a:pPr>
            <a:r>
              <a:rPr kumimoji="0" lang="en-US" sz="40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Social Media</a:t>
            </a:r>
            <a:endParaRPr kumimoji="0" lang="ru-RU" sz="40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ru-RU" sz="20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8546" y="3429001"/>
            <a:ext cx="1382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390</a:t>
            </a:r>
            <a:endParaRPr lang="ru-RU" sz="3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8744" y="3429001"/>
            <a:ext cx="16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4000</a:t>
            </a:r>
            <a:endParaRPr lang="ru-RU" sz="3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2961" y="3429001"/>
            <a:ext cx="160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2600</a:t>
            </a:r>
            <a:endParaRPr lang="ru-RU" sz="3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0553" y="2420889"/>
            <a:ext cx="13131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FB</a:t>
            </a:r>
            <a:endParaRPr lang="ru-RU" sz="6600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36777" y="2348880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IN</a:t>
            </a:r>
            <a:endParaRPr lang="ru-RU" sz="6600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36977" y="2348880"/>
            <a:ext cx="13596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VK</a:t>
            </a:r>
            <a:endParaRPr lang="ru-RU" sz="6600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3200" y="3429001"/>
            <a:ext cx="16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1000</a:t>
            </a:r>
            <a:endParaRPr lang="ru-RU" sz="3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25208" y="2348880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OK</a:t>
            </a:r>
            <a:endParaRPr lang="ru-RU" sz="6600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pic>
        <p:nvPicPr>
          <p:cNvPr id="19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51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20958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62431"/>
            <a:ext cx="10501800" cy="6920432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207118"/>
            <a:ext cx="8103500" cy="4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2" name="Shape 97"/>
          <p:cNvSpPr txBox="1">
            <a:spLocks/>
          </p:cNvSpPr>
          <p:nvPr/>
        </p:nvSpPr>
        <p:spPr bwMode="auto">
          <a:xfrm>
            <a:off x="507112" y="15042"/>
            <a:ext cx="8352928" cy="130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lvl="0" eaLnBrk="1" hangingPunct="1">
              <a:spcBef>
                <a:spcPct val="0"/>
              </a:spcBef>
            </a:pPr>
            <a:r>
              <a:rPr kumimoji="0" lang="ru-RU" sz="2800" b="1" dirty="0">
                <a:solidFill>
                  <a:srgbClr val="FFFFFF"/>
                </a:solidFill>
                <a:latin typeface="Verdana" panose="020B0604030504040204" pitchFamily="34" charset="0"/>
                <a:sym typeface="Calibri"/>
              </a:rPr>
              <a:t>ЦВЕТНОЙ БУЛЬВАР</a:t>
            </a:r>
            <a:endParaRPr kumimoji="0" lang="ru-RU" sz="2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endParaRPr kumimoji="0" lang="ru-RU" altLang="ru-RU" sz="2800" b="1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Shape 116"/>
          <p:cNvSpPr/>
          <p:nvPr/>
        </p:nvSpPr>
        <p:spPr>
          <a:xfrm>
            <a:off x="334530" y="1727431"/>
            <a:ext cx="5599366" cy="456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91439" rIns="91439" bIns="91439" anchor="t">
            <a:noAutofit/>
          </a:bodyPr>
          <a:lstStyle/>
          <a:p>
            <a:pPr marL="285738" indent="-28573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Отсутствие брендирования, нет единого формата изображений</a:t>
            </a:r>
          </a:p>
          <a:p>
            <a:pPr marL="285738" indent="-28573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Корпоративная информация: важные даты, события, фото ЖК</a:t>
            </a:r>
          </a:p>
          <a:p>
            <a:pPr marL="285738" indent="-28573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Низкое вовлечение в контент</a:t>
            </a:r>
          </a:p>
          <a:p>
            <a:pPr marL="285738" indent="-28573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Плохая отработка негатива</a:t>
            </a:r>
          </a:p>
          <a:p>
            <a:pPr marL="285738" indent="-285738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Отсутствует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промотирование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 постов </a:t>
            </a:r>
            <a:endParaRPr lang="ru-RU" sz="2000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748" y="870257"/>
            <a:ext cx="7849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Сообщества для сотрудников компании</a:t>
            </a:r>
          </a:p>
        </p:txBody>
      </p:sp>
      <p:pic>
        <p:nvPicPr>
          <p:cNvPr id="4" name="Изображение 3" descr="Снимок экрана 2017-04-01 в 15.38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7" y="1484784"/>
            <a:ext cx="2933572" cy="3861048"/>
          </a:xfrm>
          <a:prstGeom prst="rect">
            <a:avLst/>
          </a:prstGeom>
        </p:spPr>
      </p:pic>
      <p:pic>
        <p:nvPicPr>
          <p:cNvPr id="6" name="Изображение 5" descr="Снимок экрана 2017-04-01 в 15.39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3141756"/>
            <a:ext cx="2806318" cy="35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7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800" b="1" dirty="0">
                <a:solidFill>
                  <a:srgbClr val="FFFFFF"/>
                </a:solidFill>
                <a:latin typeface="Verdana" panose="020B0604030504040204" pitchFamily="34" charset="0"/>
              </a:rPr>
              <a:t>ЦЕЛИ БРЕНДА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541" y="1952869"/>
            <a:ext cx="8396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pPr marL="342887" indent="-342887">
              <a:buFontTx/>
              <a:buChar char="-"/>
            </a:pP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hape 116"/>
          <p:cNvSpPr/>
          <p:nvPr/>
        </p:nvSpPr>
        <p:spPr>
          <a:xfrm>
            <a:off x="313519" y="3183974"/>
            <a:ext cx="3327785" cy="22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91439" rIns="91439" bIns="91439" anchor="t"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Построить вокруг бренда активное </a:t>
            </a:r>
            <a:r>
              <a:rPr lang="ru-RU" dirty="0" err="1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комьюнити</a:t>
            </a:r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 жителей комплекса, а также тех, кто собирается приобрести недвижимость </a:t>
            </a:r>
            <a:endParaRPr lang="ru-RU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1" name="Shape 116"/>
          <p:cNvSpPr/>
          <p:nvPr/>
        </p:nvSpPr>
        <p:spPr>
          <a:xfrm>
            <a:off x="3679121" y="3230102"/>
            <a:ext cx="3138311" cy="22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91439" rIns="91439" bIns="91439" anchor="t"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Увеличить уровень вовлеченности </a:t>
            </a:r>
            <a:endParaRPr lang="ru-RU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2" name="Shape 116"/>
          <p:cNvSpPr/>
          <p:nvPr/>
        </p:nvSpPr>
        <p:spPr>
          <a:xfrm>
            <a:off x="6730126" y="3196650"/>
            <a:ext cx="3138311" cy="22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91439" rIns="91439" bIns="91439" anchor="t"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Достичь </a:t>
            </a:r>
            <a:r>
              <a:rPr lang="en-US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KPI </a:t>
            </a:r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по росту подписчиков и привлечению новой аудитории</a:t>
            </a:r>
            <a:r>
              <a:rPr lang="ru-RU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и нивелированию негатива</a:t>
            </a:r>
            <a:endParaRPr lang="ru-RU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841" y="2200426"/>
            <a:ext cx="735991" cy="73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294" y="2200426"/>
            <a:ext cx="735991" cy="73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03" y="2200426"/>
            <a:ext cx="735991" cy="73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ogoon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3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5507f94328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15" y="0"/>
            <a:ext cx="11592678" cy="72454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91616" y="0"/>
            <a:ext cx="11665296" cy="724542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КОНТЕНТ-ПОЛИТИКА</a:t>
            </a:r>
          </a:p>
        </p:txBody>
      </p:sp>
      <p:sp>
        <p:nvSpPr>
          <p:cNvPr id="9" name="Shape 405"/>
          <p:cNvSpPr/>
          <p:nvPr/>
        </p:nvSpPr>
        <p:spPr>
          <a:xfrm>
            <a:off x="6184086" y="2756596"/>
            <a:ext cx="1721242" cy="1464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546078">
              <a:defRPr sz="35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>
              <a:latin typeface="+mj-lt"/>
            </a:endParaRPr>
          </a:p>
        </p:txBody>
      </p:sp>
      <p:sp>
        <p:nvSpPr>
          <p:cNvPr id="11" name="Shape 403"/>
          <p:cNvSpPr/>
          <p:nvPr/>
        </p:nvSpPr>
        <p:spPr>
          <a:xfrm>
            <a:off x="503014" y="1347929"/>
            <a:ext cx="3321976" cy="4215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457182" indent="-457182" eaLnBrk="1" hangingPunct="1">
              <a:buFont typeface="Arial" panose="020B0604020202020204" pitchFamily="34" charset="0"/>
              <a:buChar char="•"/>
            </a:pPr>
            <a:endParaRPr sz="1810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8" name="Shape 403"/>
          <p:cNvSpPr/>
          <p:nvPr/>
        </p:nvSpPr>
        <p:spPr>
          <a:xfrm>
            <a:off x="6881044" y="3416078"/>
            <a:ext cx="2525735" cy="18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 defTabSz="546078">
              <a:defRPr sz="40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Shape 403"/>
          <p:cNvSpPr/>
          <p:nvPr/>
        </p:nvSpPr>
        <p:spPr>
          <a:xfrm>
            <a:off x="4454415" y="3455790"/>
            <a:ext cx="2446849" cy="187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 defTabSz="546078">
              <a:defRPr sz="40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Shape 403"/>
          <p:cNvSpPr/>
          <p:nvPr/>
        </p:nvSpPr>
        <p:spPr>
          <a:xfrm>
            <a:off x="6019443" y="1560159"/>
            <a:ext cx="2112110" cy="1664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 defTabSz="546078">
              <a:defRPr sz="40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6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9" name="Table 507"/>
          <p:cNvGraphicFramePr/>
          <p:nvPr>
            <p:extLst>
              <p:ext uri="{D42A27DB-BD31-4B8C-83A1-F6EECF244321}">
                <p14:modId xmlns:p14="http://schemas.microsoft.com/office/powerpoint/2010/main" val="1389659397"/>
              </p:ext>
            </p:extLst>
          </p:nvPr>
        </p:nvGraphicFramePr>
        <p:xfrm>
          <a:off x="632521" y="2060549"/>
          <a:ext cx="8485122" cy="3503104"/>
        </p:xfrm>
        <a:graphic>
          <a:graphicData uri="http://schemas.openxmlformats.org/drawingml/2006/table">
            <a:tbl>
              <a:tblPr/>
              <a:tblGrid>
                <a:gridCol w="25488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72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289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6934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Типы постов</a:t>
                      </a:r>
                      <a:endParaRPr sz="1400" b="1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Кол-во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постов в месяц</a:t>
                      </a:r>
                      <a:endParaRPr sz="1400" b="1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Тип продвижения</a:t>
                      </a:r>
                      <a:endParaRPr sz="1400" b="1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6934">
                <a:tc>
                  <a:txBody>
                    <a:bodyPr/>
                    <a:lstStyle/>
                    <a:p>
                      <a:pPr marL="0" marR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400" b="0" kern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О</a:t>
                      </a:r>
                      <a:r>
                        <a:rPr lang="ru-RU" sz="1400" b="0" kern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 комплексе</a:t>
                      </a:r>
                      <a:r>
                        <a:rPr lang="ru-RU" sz="1400" b="0" kern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 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12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 </a:t>
                      </a:r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Промо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посты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с </a:t>
                      </a:r>
                      <a:r>
                        <a:rPr lang="ru-RU" sz="1400" b="0" baseline="0" dirty="0" err="1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таргетингом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на ЦА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6934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kern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Новости</a:t>
                      </a:r>
                      <a:r>
                        <a:rPr lang="ru-RU" sz="1400" b="0" kern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 комплекса 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8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 </a:t>
                      </a:r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Промо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посты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с </a:t>
                      </a:r>
                      <a:r>
                        <a:rPr lang="ru-RU" sz="1400" b="0" baseline="0" dirty="0" err="1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таргетингом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на 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ЦА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6678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Ситуативные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посты 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4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 </a:t>
                      </a:r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Промо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посты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с 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таргетингом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на ЦА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  <a:p>
                      <a:pPr algn="l" defTabSz="1828800">
                        <a:defRPr sz="1800"/>
                      </a:pP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6934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kern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Скидки</a:t>
                      </a:r>
                      <a:r>
                        <a:rPr lang="ru-RU" sz="1400" b="0" kern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 и акции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4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 </a:t>
                      </a:r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Промо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посты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с </a:t>
                      </a:r>
                      <a:r>
                        <a:rPr lang="ru-RU" sz="1400" b="0" baseline="0" dirty="0" err="1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таргетингом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на ЦА 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6934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kern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Lora"/>
                        </a:rPr>
                        <a:t>Конкурсные посты 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2</a:t>
                      </a: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 </a:t>
                      </a:r>
                      <a:r>
                        <a:rPr lang="ru-RU" sz="1400" b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Промо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посты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с </a:t>
                      </a:r>
                      <a:r>
                        <a:rPr lang="ru-RU" sz="1400" b="0" baseline="0" dirty="0" err="1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таргетингом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 на ЦА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  <a:sym typeface="Calibri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1756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1400" b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ИТОГО (среднее) </a:t>
                      </a: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1400" b="0" dirty="0">
                          <a:solidFill>
                            <a:schemeClr val="bg1"/>
                          </a:solidFill>
                          <a:latin typeface="Helvetica World" charset="0"/>
                          <a:ea typeface="Helvetica World" charset="0"/>
                          <a:cs typeface="Helvetica World" charset="0"/>
                          <a:sym typeface="Calibri"/>
                        </a:rPr>
                        <a:t>30</a:t>
                      </a: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400" b="0" dirty="0">
                        <a:solidFill>
                          <a:schemeClr val="bg1"/>
                        </a:solidFill>
                        <a:latin typeface="Helvetica World" charset="0"/>
                        <a:ea typeface="Helvetica World" charset="0"/>
                        <a:cs typeface="Helvetica World" charset="0"/>
                      </a:endParaRPr>
                    </a:p>
                  </a:txBody>
                  <a:tcPr marL="3810" marR="3810" marT="3810" marB="3810" anchor="ctr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32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" y="-315416"/>
            <a:ext cx="10152751" cy="7173416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315416"/>
            <a:ext cx="10281592" cy="717341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7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800" b="1" dirty="0">
                <a:solidFill>
                  <a:srgbClr val="FFFFFF"/>
                </a:solidFill>
                <a:latin typeface="Verdana" panose="020B0604030504040204" pitchFamily="34" charset="0"/>
              </a:rPr>
              <a:t>ЗАКРЫТОЕ СООБЩЕСТВО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488" y="2132856"/>
            <a:ext cx="47674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Создаем закрытое сообщества комплекса, куда перенаправляем жителей, которые хотят высказать свой негатив или задать интересующие их вопросы управляющей компании.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Коммуникацию с пользователям будет вести живой аккаунт представителя комплекса. 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Изображение 2" descr="startoil-floor-tods-mens-unpublic-gentlemen-club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22" y="1484785"/>
            <a:ext cx="4404079" cy="3319016"/>
          </a:xfrm>
          <a:prstGeom prst="rect">
            <a:avLst/>
          </a:prstGeom>
        </p:spPr>
      </p:pic>
      <p:pic>
        <p:nvPicPr>
          <p:cNvPr id="10" name="logoon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7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eople-woman-coffee-meeting2-1080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6396" y="-1"/>
            <a:ext cx="9906001" cy="6858001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ПУБЛИКАЦИЯ КОНТЕНТА </a:t>
            </a:r>
          </a:p>
        </p:txBody>
      </p:sp>
      <p:sp>
        <p:nvSpPr>
          <p:cNvPr id="9" name="Shape 405"/>
          <p:cNvSpPr/>
          <p:nvPr/>
        </p:nvSpPr>
        <p:spPr>
          <a:xfrm>
            <a:off x="6184086" y="2756596"/>
            <a:ext cx="1721242" cy="1464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546078">
              <a:defRPr sz="35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>
              <a:latin typeface="+mj-lt"/>
            </a:endParaRPr>
          </a:p>
        </p:txBody>
      </p:sp>
      <p:graphicFrame>
        <p:nvGraphicFramePr>
          <p:cNvPr id="13" name="Table 431"/>
          <p:cNvGraphicFramePr/>
          <p:nvPr>
            <p:extLst/>
          </p:nvPr>
        </p:nvGraphicFramePr>
        <p:xfrm>
          <a:off x="620392" y="2629563"/>
          <a:ext cx="8856984" cy="2204720"/>
        </p:xfrm>
        <a:graphic>
          <a:graphicData uri="http://schemas.openxmlformats.org/drawingml/2006/table">
            <a:tbl>
              <a:tblPr/>
              <a:tblGrid>
                <a:gridCol w="2214246"/>
                <a:gridCol w="2214246"/>
                <a:gridCol w="2214246"/>
                <a:gridCol w="2214246"/>
              </a:tblGrid>
              <a:tr h="2204720">
                <a:tc>
                  <a:txBody>
                    <a:bodyPr/>
                    <a:lstStyle/>
                    <a:p>
                      <a:pPr marL="269039" indent="-269039" algn="ctr">
                        <a:lnSpc>
                          <a:spcPct val="150000"/>
                        </a:lnSpc>
                        <a:buSzPct val="75000"/>
                        <a:buChar char="-"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sz="2300" dirty="0">
                          <a:solidFill>
                            <a:schemeClr val="bg1"/>
                          </a:solidFill>
                        </a:rPr>
                        <a:t>12.00 </a:t>
                      </a:r>
                      <a:r>
                        <a:rPr lang="ru-RU" sz="23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sz="23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2300" dirty="0">
                          <a:solidFill>
                            <a:schemeClr val="bg1"/>
                          </a:solidFill>
                        </a:rPr>
                        <a:t>13.00</a:t>
                      </a:r>
                    </a:p>
                    <a:p>
                      <a:pPr marL="269039" indent="-269039" algn="ctr">
                        <a:lnSpc>
                          <a:spcPct val="150000"/>
                        </a:lnSpc>
                        <a:buSzPct val="75000"/>
                        <a:buChar char="-"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sz="2300" dirty="0">
                          <a:solidFill>
                            <a:schemeClr val="bg1"/>
                          </a:solidFill>
                        </a:rPr>
                        <a:t>19.00 </a:t>
                      </a:r>
                      <a:r>
                        <a:rPr lang="ru-RU" sz="23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23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2300" dirty="0" smtClean="0">
                          <a:solidFill>
                            <a:schemeClr val="bg1"/>
                          </a:solidFill>
                        </a:rPr>
                        <a:t>21.00</a:t>
                      </a:r>
                      <a:endParaRPr sz="2300" dirty="0">
                        <a:solidFill>
                          <a:schemeClr val="bg1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25400">
                      <a:solidFill>
                        <a:srgbClr val="D6D6D6"/>
                      </a:solidFill>
                      <a:miter lim="400000"/>
                    </a:lnT>
                    <a:lnB w="254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9039" indent="-269039" algn="ctr">
                        <a:lnSpc>
                          <a:spcPct val="150000"/>
                        </a:lnSpc>
                        <a:buSzPct val="75000"/>
                        <a:buChar char="-"/>
                        <a:defRPr sz="2300">
                          <a:solidFill>
                            <a:srgbClr val="535353"/>
                          </a:solidFill>
                        </a:defRPr>
                      </a:pPr>
                      <a:endParaRPr lang="en-US" sz="23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269039" indent="-269039" algn="ctr">
                        <a:lnSpc>
                          <a:spcPct val="150000"/>
                        </a:lnSpc>
                        <a:buSzPct val="75000"/>
                        <a:buChar char="-"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lang="ru-RU" sz="23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sz="2300" dirty="0" smtClean="0">
                          <a:solidFill>
                            <a:schemeClr val="bg1"/>
                          </a:solidFill>
                        </a:rPr>
                        <a:t>.00 - 1</a:t>
                      </a:r>
                      <a:r>
                        <a:rPr lang="en-US" sz="23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sz="2300" dirty="0" smtClean="0">
                          <a:solidFill>
                            <a:schemeClr val="bg1"/>
                          </a:solidFill>
                        </a:rPr>
                        <a:t>.00</a:t>
                      </a:r>
                    </a:p>
                    <a:p>
                      <a:pPr marL="269039" indent="-269039" algn="ctr">
                        <a:lnSpc>
                          <a:spcPct val="150000"/>
                        </a:lnSpc>
                        <a:buSzPct val="75000"/>
                        <a:buChar char="-"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lang="en-US" sz="2300" dirty="0" smtClean="0">
                          <a:solidFill>
                            <a:schemeClr val="bg1"/>
                          </a:solidFill>
                        </a:rPr>
                        <a:t>22.00</a:t>
                      </a:r>
                      <a:endParaRPr lang="ru-RU" sz="23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defRPr sz="2300">
                          <a:solidFill>
                            <a:srgbClr val="535353"/>
                          </a:solidFill>
                        </a:defRPr>
                      </a:pPr>
                      <a:endParaRPr sz="2300" dirty="0">
                        <a:solidFill>
                          <a:schemeClr val="bg1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25400">
                      <a:solidFill>
                        <a:srgbClr val="D6D6D6"/>
                      </a:solidFill>
                      <a:miter lim="400000"/>
                    </a:lnT>
                    <a:lnB w="254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SzPct val="75000"/>
                        <a:buNone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lang="en-US" sz="23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23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2300" dirty="0" smtClean="0">
                          <a:solidFill>
                            <a:schemeClr val="bg1"/>
                          </a:solidFill>
                        </a:rPr>
                        <a:t>13.00</a:t>
                      </a:r>
                      <a:endParaRPr sz="230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SzPct val="75000"/>
                        <a:buNone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lang="en-US" sz="23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sz="2300" dirty="0" smtClean="0">
                          <a:solidFill>
                            <a:schemeClr val="bg1"/>
                          </a:solidFill>
                        </a:rPr>
                        <a:t>18.00</a:t>
                      </a:r>
                      <a:endParaRPr sz="2300" dirty="0">
                        <a:solidFill>
                          <a:schemeClr val="bg1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25400">
                      <a:solidFill>
                        <a:srgbClr val="D6D6D6"/>
                      </a:solidFill>
                      <a:miter lim="400000"/>
                    </a:lnT>
                    <a:lnB w="254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SzPct val="75000"/>
                        <a:buNone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lang="en-US" sz="23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sz="23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2300" dirty="0">
                          <a:solidFill>
                            <a:schemeClr val="bg1"/>
                          </a:solidFill>
                        </a:rPr>
                        <a:t>9.00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buSzPct val="75000"/>
                        <a:buNone/>
                        <a:defRPr sz="2300">
                          <a:solidFill>
                            <a:srgbClr val="535353"/>
                          </a:solidFill>
                        </a:defRPr>
                      </a:pPr>
                      <a:r>
                        <a:rPr lang="en-US" sz="23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sz="2300" dirty="0" smtClean="0">
                          <a:solidFill>
                            <a:schemeClr val="bg1"/>
                          </a:solidFill>
                        </a:rPr>
                        <a:t>22.00</a:t>
                      </a:r>
                      <a:endParaRPr sz="2300" dirty="0">
                        <a:solidFill>
                          <a:schemeClr val="bg1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25400">
                      <a:solidFill>
                        <a:srgbClr val="D6D6D6"/>
                      </a:solidFill>
                      <a:miter lim="400000"/>
                    </a:lnR>
                    <a:lnT w="25400">
                      <a:solidFill>
                        <a:srgbClr val="D6D6D6"/>
                      </a:solidFill>
                      <a:miter lim="400000"/>
                    </a:lnT>
                    <a:lnB w="254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" name="Facebook_Col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164" y="2277017"/>
            <a:ext cx="705094" cy="705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K_Colo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869" y="2274360"/>
            <a:ext cx="705094" cy="705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VK_Colo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081" y="2295839"/>
            <a:ext cx="683615" cy="683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915" y="2193587"/>
            <a:ext cx="866284" cy="86663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439"/>
          <p:cNvSpPr/>
          <p:nvPr/>
        </p:nvSpPr>
        <p:spPr>
          <a:xfrm>
            <a:off x="421023" y="6403028"/>
            <a:ext cx="11412787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1400" i="1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*</a:t>
            </a:r>
            <a:r>
              <a:rPr dirty="0" err="1">
                <a:solidFill>
                  <a:schemeClr val="bg1"/>
                </a:solidFill>
              </a:rPr>
              <a:t>данные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Popsters</a:t>
            </a:r>
            <a:r>
              <a:rPr dirty="0">
                <a:solidFill>
                  <a:schemeClr val="bg1"/>
                </a:solidFill>
              </a:rPr>
              <a:t> (01.0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dirty="0">
                <a:solidFill>
                  <a:schemeClr val="bg1"/>
                </a:solidFill>
              </a:rPr>
              <a:t> - 0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03</a:t>
            </a:r>
            <a:r>
              <a:rPr dirty="0">
                <a:solidFill>
                  <a:schemeClr val="bg1"/>
                </a:solidFill>
              </a:rPr>
              <a:t>.20</a:t>
            </a:r>
            <a:r>
              <a:rPr lang="en-US" dirty="0">
                <a:solidFill>
                  <a:schemeClr val="bg1"/>
                </a:solidFill>
              </a:rPr>
              <a:t>17</a:t>
            </a:r>
            <a:r>
              <a:rPr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2" name="logoone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1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7" y="-20442"/>
            <a:ext cx="10513168" cy="70087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9567" y="0"/>
            <a:ext cx="10513168" cy="702940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ПРОДВИЖЕНИЕ </a:t>
            </a:r>
          </a:p>
        </p:txBody>
      </p:sp>
      <p:sp>
        <p:nvSpPr>
          <p:cNvPr id="9" name="Shape 405"/>
          <p:cNvSpPr/>
          <p:nvPr/>
        </p:nvSpPr>
        <p:spPr>
          <a:xfrm>
            <a:off x="6184086" y="2756596"/>
            <a:ext cx="1721242" cy="1464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546078">
              <a:defRPr sz="35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>
              <a:latin typeface="+mj-lt"/>
            </a:endParaRPr>
          </a:p>
        </p:txBody>
      </p:sp>
      <p:sp>
        <p:nvSpPr>
          <p:cNvPr id="10" name="Shape 403"/>
          <p:cNvSpPr/>
          <p:nvPr/>
        </p:nvSpPr>
        <p:spPr>
          <a:xfrm>
            <a:off x="5322251" y="2540590"/>
            <a:ext cx="2105489" cy="19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 defTabSz="546078">
              <a:defRPr sz="40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 dirty="0">
              <a:latin typeface="+mj-lt"/>
            </a:endParaRPr>
          </a:p>
        </p:txBody>
      </p:sp>
      <p:sp>
        <p:nvSpPr>
          <p:cNvPr id="12" name="Shape 403"/>
          <p:cNvSpPr/>
          <p:nvPr/>
        </p:nvSpPr>
        <p:spPr>
          <a:xfrm>
            <a:off x="503012" y="1347929"/>
            <a:ext cx="5203486" cy="4097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457182" indent="-457182" eaLnBrk="1" hangingPunct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ривлечение </a:t>
            </a:r>
            <a:r>
              <a:rPr lang="ru-RU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новых подписчиков</a:t>
            </a:r>
          </a:p>
          <a:p>
            <a:pPr eaLnBrk="1" hangingPunct="1"/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  <a:p>
            <a:pPr marL="457182" indent="-457182" eaLnBrk="1" hangingPunct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родвижение </a:t>
            </a:r>
            <a:r>
              <a:rPr lang="ru-RU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постов с </a:t>
            </a:r>
            <a:r>
              <a:rPr lang="ru-RU" dirty="0" err="1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таргетингом</a:t>
            </a:r>
            <a:r>
              <a:rPr lang="ru-RU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 на ЦА, создавая значительный охват </a:t>
            </a:r>
            <a:r>
              <a:rPr lang="ru-RU" dirty="0" smtClean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аудитории</a:t>
            </a:r>
          </a:p>
          <a:p>
            <a:pPr marL="457182" indent="-457182" eaLnBrk="1" hangingPunct="1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  <a:p>
            <a:pPr marL="457182" indent="-457182" eaLnBrk="1" hangingPunct="1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Посевы и кросс-постинг релевантных публикаций </a:t>
            </a:r>
          </a:p>
          <a:p>
            <a:pPr eaLnBrk="1" hangingPunct="1"/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  <a:p>
            <a:pPr marL="457182" indent="-457182" eaLnBrk="1" hangingPunct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Постоянная стимуляция пользователей акциями и конкурсами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5795770"/>
            <a:ext cx="7773074" cy="755970"/>
          </a:xfrm>
          <a:prstGeom prst="rect">
            <a:avLst/>
          </a:prstGeom>
        </p:spPr>
      </p:pic>
      <p:pic>
        <p:nvPicPr>
          <p:cNvPr id="14" name="Изображение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065" y="1916833"/>
            <a:ext cx="4151092" cy="3112033"/>
          </a:xfrm>
          <a:prstGeom prst="rect">
            <a:avLst/>
          </a:prstGeom>
        </p:spPr>
      </p:pic>
      <p:pic>
        <p:nvPicPr>
          <p:cNvPr id="11" name="logoon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28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8" y="-171401"/>
            <a:ext cx="10657184" cy="71047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9568" y="-243408"/>
            <a:ext cx="10729192" cy="7272808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ПРОДВИЖЕНИЕ </a:t>
            </a:r>
          </a:p>
        </p:txBody>
      </p:sp>
      <p:sp>
        <p:nvSpPr>
          <p:cNvPr id="9" name="Shape 405"/>
          <p:cNvSpPr/>
          <p:nvPr/>
        </p:nvSpPr>
        <p:spPr>
          <a:xfrm>
            <a:off x="6184086" y="2756596"/>
            <a:ext cx="1721242" cy="1464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546078">
              <a:defRPr sz="35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>
              <a:latin typeface="+mj-lt"/>
            </a:endParaRPr>
          </a:p>
        </p:txBody>
      </p:sp>
      <p:sp>
        <p:nvSpPr>
          <p:cNvPr id="10" name="Shape 403"/>
          <p:cNvSpPr/>
          <p:nvPr/>
        </p:nvSpPr>
        <p:spPr>
          <a:xfrm>
            <a:off x="5322251" y="2540590"/>
            <a:ext cx="2105489" cy="19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 defTabSz="546078">
              <a:defRPr sz="40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 dirty="0">
              <a:latin typeface="+mj-lt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526256" y="3155770"/>
            <a:ext cx="50009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722259" y="3155770"/>
            <a:ext cx="4663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29" y="2636913"/>
            <a:ext cx="1838441" cy="10377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13394" y="3964035"/>
            <a:ext cx="1398024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Третирование на целевую аудиторию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17" b="16554"/>
          <a:stretch/>
        </p:blipFill>
        <p:spPr>
          <a:xfrm>
            <a:off x="7365774" y="2535025"/>
            <a:ext cx="1833139" cy="15112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545288" y="4293097"/>
            <a:ext cx="139802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ТГБ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9" y="2298015"/>
            <a:ext cx="1680832" cy="168083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640466" y="4170223"/>
            <a:ext cx="1398024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Продвижение постов</a:t>
            </a:r>
          </a:p>
        </p:txBody>
      </p:sp>
      <p:pic>
        <p:nvPicPr>
          <p:cNvPr id="17" name="logoon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21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5507f943282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2466" r="10587" b="4213"/>
          <a:stretch/>
        </p:blipFill>
        <p:spPr>
          <a:xfrm>
            <a:off x="-149419" y="-130718"/>
            <a:ext cx="10055419" cy="69887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9568" y="-171400"/>
            <a:ext cx="10065568" cy="702940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АКТИВНОСТЕЙ </a:t>
            </a:r>
          </a:p>
        </p:txBody>
      </p:sp>
      <p:sp>
        <p:nvSpPr>
          <p:cNvPr id="9" name="Shape 405"/>
          <p:cNvSpPr/>
          <p:nvPr/>
        </p:nvSpPr>
        <p:spPr>
          <a:xfrm>
            <a:off x="6184086" y="2756596"/>
            <a:ext cx="1721242" cy="1464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546078">
              <a:defRPr sz="35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>
              <a:latin typeface="+mj-lt"/>
            </a:endParaRPr>
          </a:p>
        </p:txBody>
      </p:sp>
      <p:sp>
        <p:nvSpPr>
          <p:cNvPr id="10" name="Shape 403"/>
          <p:cNvSpPr/>
          <p:nvPr/>
        </p:nvSpPr>
        <p:spPr>
          <a:xfrm>
            <a:off x="5322251" y="2540590"/>
            <a:ext cx="2105489" cy="19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 defTabSz="546078">
              <a:defRPr sz="40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 dirty="0">
              <a:latin typeface="+mj-lt"/>
            </a:endParaRPr>
          </a:p>
        </p:txBody>
      </p:sp>
      <p:sp>
        <p:nvSpPr>
          <p:cNvPr id="11" name="Shape 403"/>
          <p:cNvSpPr/>
          <p:nvPr/>
        </p:nvSpPr>
        <p:spPr>
          <a:xfrm>
            <a:off x="416498" y="1340769"/>
            <a:ext cx="4521995" cy="424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eaLnBrk="1" hangingPunct="1"/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2" name="Shape 403"/>
          <p:cNvSpPr/>
          <p:nvPr/>
        </p:nvSpPr>
        <p:spPr>
          <a:xfrm>
            <a:off x="200472" y="1484785"/>
            <a:ext cx="8208912" cy="424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285738" indent="-285738" eaLnBrk="1" hangingPunct="1">
              <a:buFont typeface="Arial"/>
              <a:buChar char="•"/>
            </a:pPr>
            <a:r>
              <a:rPr lang="ru-RU" dirty="0" smtClean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5 друзей – отметь в комментария к посту 5 друзей и получите шанс выиграть ужин в местном ресторане</a:t>
            </a:r>
          </a:p>
          <a:p>
            <a:pPr marL="285738" indent="-285738" eaLnBrk="1" hangingPunct="1">
              <a:buFont typeface="Arial"/>
              <a:buChar char="•"/>
            </a:pPr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  <a:p>
            <a:pPr marL="285738" indent="-285738" eaLnBrk="1" hangingPunct="1">
              <a:buFont typeface="Arial"/>
              <a:buChar char="•"/>
            </a:pPr>
            <a:r>
              <a:rPr lang="ru-RU" dirty="0" smtClean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</a:rPr>
              <a:t>Идеальный день – опиши свой идеальный день в ЖК и получи два билета в кино</a:t>
            </a:r>
          </a:p>
          <a:p>
            <a:pPr marL="285738" indent="-285738" eaLnBrk="1" hangingPunct="1">
              <a:buFont typeface="Arial"/>
              <a:buChar char="•"/>
            </a:pPr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  <a:p>
            <a:pPr eaLnBrk="1" hangingPunct="1"/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</p:txBody>
      </p:sp>
      <p:pic>
        <p:nvPicPr>
          <p:cNvPr id="13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37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1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4137"/>
          <a:stretch/>
        </p:blipFill>
        <p:spPr>
          <a:xfrm>
            <a:off x="-1" y="1"/>
            <a:ext cx="10125712" cy="73081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6694" y="0"/>
            <a:ext cx="10244272" cy="724542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KPI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Shape 405"/>
          <p:cNvSpPr/>
          <p:nvPr/>
        </p:nvSpPr>
        <p:spPr>
          <a:xfrm>
            <a:off x="6184086" y="2756596"/>
            <a:ext cx="1721242" cy="1464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546078">
              <a:defRPr sz="35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>
              <a:latin typeface="+mj-lt"/>
            </a:endParaRPr>
          </a:p>
        </p:txBody>
      </p:sp>
      <p:sp>
        <p:nvSpPr>
          <p:cNvPr id="10" name="Shape 403"/>
          <p:cNvSpPr/>
          <p:nvPr/>
        </p:nvSpPr>
        <p:spPr>
          <a:xfrm>
            <a:off x="5322251" y="2540590"/>
            <a:ext cx="2105489" cy="19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 defTabSz="546078">
              <a:defRPr sz="40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400" dirty="0">
              <a:latin typeface="+mj-lt"/>
            </a:endParaRPr>
          </a:p>
        </p:txBody>
      </p:sp>
      <p:sp>
        <p:nvSpPr>
          <p:cNvPr id="12" name="Shape 403"/>
          <p:cNvSpPr/>
          <p:nvPr/>
        </p:nvSpPr>
        <p:spPr>
          <a:xfrm>
            <a:off x="503012" y="1347929"/>
            <a:ext cx="5203486" cy="4097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457182" indent="-457182" eaLnBrk="1" hangingPunct="1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232" y="1504344"/>
            <a:ext cx="45457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 </a:t>
            </a:r>
          </a:p>
          <a:p>
            <a:pPr marL="457182" indent="-457182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bg1"/>
              </a:solidFill>
              <a:latin typeface="+mn-lt"/>
              <a:ea typeface="Helvetica World" charset="0"/>
              <a:cs typeface="Helvetica World" charset="0"/>
            </a:endParaRPr>
          </a:p>
          <a:p>
            <a:pPr marL="457182" indent="-457182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bg1"/>
              </a:solidFill>
              <a:latin typeface="+mn-lt"/>
              <a:ea typeface="Helvetica World" charset="0"/>
              <a:cs typeface="Helvetica World" charset="0"/>
            </a:endParaRPr>
          </a:p>
          <a:p>
            <a:pPr marL="457182" indent="-457182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bg1"/>
              </a:solidFill>
              <a:latin typeface="+mn-lt"/>
              <a:ea typeface="Helvetica World" charset="0"/>
              <a:cs typeface="Helvetica Wor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9655" y="1981834"/>
            <a:ext cx="2691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+9</a:t>
            </a:r>
            <a:r>
              <a:rPr lang="ru-RU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К</a:t>
            </a:r>
            <a:endParaRPr lang="ru-RU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Рост сообществ бренда</a:t>
            </a:r>
            <a:endParaRPr lang="ru-RU" dirty="0">
              <a:solidFill>
                <a:schemeClr val="bg1"/>
              </a:solidFill>
              <a:latin typeface="+mn-lt"/>
              <a:ea typeface="Helvetica World" charset="0"/>
              <a:cs typeface="Helvetica Wor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9657" y="4078533"/>
            <a:ext cx="2474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1,5</a:t>
            </a:r>
            <a:r>
              <a:rPr lang="ru-RU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К</a:t>
            </a:r>
            <a:endParaRPr lang="ru-RU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Средний охват поста</a:t>
            </a:r>
            <a:endParaRPr lang="ru-RU" dirty="0">
              <a:solidFill>
                <a:schemeClr val="bg1"/>
              </a:solidFill>
              <a:latin typeface="+mn-lt"/>
              <a:ea typeface="Helvetica World" charset="0"/>
              <a:cs typeface="Helvetica Worl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4577" y="1952934"/>
            <a:ext cx="24746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3</a:t>
            </a:r>
            <a:r>
              <a:rPr lang="ru-RU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М</a:t>
            </a:r>
            <a:endParaRPr lang="ru-RU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Общий охват сообществ</a:t>
            </a:r>
            <a:endParaRPr lang="ru-RU" dirty="0">
              <a:solidFill>
                <a:schemeClr val="bg1"/>
              </a:solidFill>
              <a:latin typeface="+mn-lt"/>
              <a:ea typeface="Helvetica World" charset="0"/>
              <a:cs typeface="Helvetica Worl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4576" y="4078533"/>
            <a:ext cx="2474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1,5%</a:t>
            </a:r>
            <a:endParaRPr lang="ru-RU" b="1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Наша цель по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Helvetica World" charset="0"/>
                <a:cs typeface="Helvetica World" charset="0"/>
              </a:rPr>
              <a:t>ER</a:t>
            </a:r>
            <a:endParaRPr lang="ru-RU" dirty="0">
              <a:solidFill>
                <a:schemeClr val="bg1"/>
              </a:solidFill>
              <a:latin typeface="+mn-lt"/>
              <a:ea typeface="Helvetica World" charset="0"/>
              <a:cs typeface="Helvetica World" charset="0"/>
            </a:endParaRPr>
          </a:p>
        </p:txBody>
      </p:sp>
      <p:pic>
        <p:nvPicPr>
          <p:cNvPr id="13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34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893" y="524696"/>
            <a:ext cx="8390216" cy="580861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364746" y="805163"/>
            <a:ext cx="1754586" cy="33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9021" tIns="29021" rIns="29021" bIns="29021" anchor="ctr">
            <a:spAutoFit/>
          </a:bodyPr>
          <a:lstStyle>
            <a:lvl1pPr algn="l">
              <a:defRPr b="1">
                <a:solidFill>
                  <a:srgbClr val="B9C73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Наши клиенты</a:t>
            </a:r>
          </a:p>
        </p:txBody>
      </p:sp>
    </p:spTree>
    <p:extLst>
      <p:ext uri="{BB962C8B-B14F-4D97-AF65-F5344CB8AC3E}">
        <p14:creationId xmlns:p14="http://schemas.microsoft.com/office/powerpoint/2010/main" val="146946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push dir="u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4614" y="-98825"/>
            <a:ext cx="13438504" cy="698365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14064" y="116632"/>
            <a:ext cx="9904414" cy="6983657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045">
              <a:solidFill>
                <a:schemeClr val="bg1"/>
              </a:solidFill>
            </a:endParaRPr>
          </a:p>
        </p:txBody>
      </p:sp>
      <p:sp>
        <p:nvSpPr>
          <p:cNvPr id="2" name="Shape 619"/>
          <p:cNvSpPr txBox="1"/>
          <p:nvPr/>
        </p:nvSpPr>
        <p:spPr>
          <a:xfrm>
            <a:off x="911300" y="4206194"/>
            <a:ext cx="1534501" cy="438009"/>
          </a:xfrm>
          <a:prstGeom prst="rect">
            <a:avLst/>
          </a:prstGeom>
          <a:noFill/>
          <a:ln>
            <a:noFill/>
          </a:ln>
        </p:spPr>
        <p:txBody>
          <a:bodyPr lIns="84365" tIns="42172" rIns="84365" bIns="42172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292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lang="ru-RU" sz="1292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@</a:t>
            </a:r>
            <a:r>
              <a:rPr lang="ru-RU" sz="1292" b="1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one-touch.ru</a:t>
            </a:r>
            <a:r>
              <a:rPr lang="ru-RU" sz="1663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63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663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292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one-touch.ru</a:t>
            </a:r>
          </a:p>
        </p:txBody>
      </p:sp>
      <p:sp>
        <p:nvSpPr>
          <p:cNvPr id="3" name="Shape 620"/>
          <p:cNvSpPr txBox="1"/>
          <p:nvPr/>
        </p:nvSpPr>
        <p:spPr>
          <a:xfrm>
            <a:off x="911301" y="3724830"/>
            <a:ext cx="1879486" cy="410177"/>
          </a:xfrm>
          <a:prstGeom prst="rect">
            <a:avLst/>
          </a:prstGeom>
          <a:noFill/>
          <a:ln>
            <a:noFill/>
          </a:ln>
        </p:spPr>
        <p:txBody>
          <a:bodyPr lIns="84365" tIns="42172" rIns="84365" bIns="42172" anchor="t" anchorCtr="0">
            <a:noAutofit/>
          </a:bodyPr>
          <a:lstStyle/>
          <a:p>
            <a:pPr>
              <a:spcBef>
                <a:spcPts val="92"/>
              </a:spcBef>
              <a:buClr>
                <a:srgbClr val="888888"/>
              </a:buClr>
              <a:buSzPct val="25000"/>
            </a:pPr>
            <a:r>
              <a:rPr lang="ru-RU" sz="1847" b="1" dirty="0">
                <a:solidFill>
                  <a:schemeClr val="bg1"/>
                </a:solidFill>
                <a:cs typeface="Calibri" pitchFamily="34" charset="0"/>
                <a:sym typeface="Arial"/>
              </a:rPr>
              <a:t>+7 495 647-75-30 </a:t>
            </a:r>
          </a:p>
        </p:txBody>
      </p:sp>
      <p:sp>
        <p:nvSpPr>
          <p:cNvPr id="4" name="Shape 621"/>
          <p:cNvSpPr txBox="1"/>
          <p:nvPr/>
        </p:nvSpPr>
        <p:spPr>
          <a:xfrm>
            <a:off x="902514" y="4817147"/>
            <a:ext cx="3395309" cy="438927"/>
          </a:xfrm>
          <a:prstGeom prst="rect">
            <a:avLst/>
          </a:prstGeom>
          <a:noFill/>
          <a:ln>
            <a:noFill/>
          </a:ln>
        </p:spPr>
        <p:txBody>
          <a:bodyPr wrap="square" lIns="84365" tIns="42172" rIns="84365" bIns="42172" anchor="t" anchorCtr="0">
            <a:spAutoFit/>
          </a:bodyPr>
          <a:lstStyle/>
          <a:p>
            <a:pPr>
              <a:spcBef>
                <a:spcPts val="92"/>
              </a:spcBef>
              <a:buClr>
                <a:schemeClr val="dk1"/>
              </a:buClr>
              <a:buSzPct val="25000"/>
            </a:pPr>
            <a:r>
              <a:rPr lang="ru-RU" sz="1108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Пресненская набережная, дом 12</a:t>
            </a:r>
          </a:p>
          <a:p>
            <a:pPr>
              <a:spcBef>
                <a:spcPts val="92"/>
              </a:spcBef>
              <a:buClr>
                <a:schemeClr val="dk1"/>
              </a:buClr>
              <a:buSzPct val="25000"/>
            </a:pPr>
            <a:r>
              <a:rPr lang="ru-RU" sz="1108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Москва, Россия, 123100</a:t>
            </a:r>
          </a:p>
        </p:txBody>
      </p:sp>
      <p:sp>
        <p:nvSpPr>
          <p:cNvPr id="5" name="Shape 97"/>
          <p:cNvSpPr txBox="1">
            <a:spLocks/>
          </p:cNvSpPr>
          <p:nvPr/>
        </p:nvSpPr>
        <p:spPr>
          <a:xfrm>
            <a:off x="632001" y="-83861"/>
            <a:ext cx="9073527" cy="2437094"/>
          </a:xfrm>
          <a:prstGeom prst="rect">
            <a:avLst/>
          </a:prstGeom>
          <a:noFill/>
          <a:ln>
            <a:noFill/>
          </a:ln>
        </p:spPr>
        <p:txBody>
          <a:bodyPr wrap="square" lIns="84365" tIns="42172" rIns="84365" bIns="42172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rgbClr val="404040"/>
                </a:solidFill>
                <a:latin typeface="Calibri Light" pitchFamily="34" charset="0"/>
                <a:ea typeface="+mj-ea"/>
                <a:cs typeface="+mj-cs"/>
              </a:defRPr>
            </a:lvl1pPr>
          </a:lstStyle>
          <a:p>
            <a:pPr algn="l" eaLnBrk="0" hangingPunct="0">
              <a:spcBef>
                <a:spcPts val="92"/>
              </a:spcBef>
              <a:buSzPct val="25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kern="0" spc="36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/>
            </a:r>
            <a:br>
              <a:rPr lang="ru-RU" sz="3600" b="1" kern="0" spc="36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</a:br>
            <a:r>
              <a:rPr lang="ru-RU" sz="3600" b="1" kern="0" spc="36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/>
            </a:r>
            <a:br>
              <a:rPr lang="ru-RU" sz="3600" b="1" kern="0" spc="36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</a:br>
            <a:r>
              <a:rPr lang="ru-RU" sz="4000" b="1" dirty="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  <a:sym typeface="Arial"/>
              </a:rPr>
              <a:t>Прикоснись к </a:t>
            </a:r>
            <a:r>
              <a:rPr lang="en-US" sz="4000" b="1" dirty="0" smtClean="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  <a:sym typeface="Arial"/>
              </a:rPr>
              <a:t>digital</a:t>
            </a:r>
            <a:r>
              <a:rPr lang="ru-RU" sz="4000" b="1" dirty="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  <a:sym typeface="Arial"/>
              </a:rPr>
              <a:t> </a:t>
            </a:r>
            <a:endParaRPr lang="ru-RU" sz="4000" b="1" dirty="0" smtClean="0">
              <a:solidFill>
                <a:schemeClr val="bg1"/>
              </a:solidFill>
              <a:latin typeface="Calibri" charset="0"/>
              <a:ea typeface="Arial" charset="0"/>
              <a:cs typeface="Arial" charset="0"/>
              <a:sym typeface="Arial"/>
            </a:endParaRPr>
          </a:p>
          <a:p>
            <a:pPr algn="l" eaLnBrk="0" hangingPunct="0">
              <a:spcBef>
                <a:spcPts val="92"/>
              </a:spcBef>
              <a:buSzPct val="25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 smtClean="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  <a:sym typeface="Arial"/>
              </a:rPr>
              <a:t>Управляй своей аудиторией</a:t>
            </a:r>
            <a:endParaRPr lang="ru-RU" sz="4000" b="1" dirty="0">
              <a:solidFill>
                <a:schemeClr val="bg1"/>
              </a:solidFill>
              <a:latin typeface="Calibri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07018" y="3724914"/>
            <a:ext cx="2069927" cy="4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051" tIns="43188" rIns="83051" bIns="43188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92"/>
              </a:spcBef>
              <a:buClrTx/>
              <a:buSzPct val="25000"/>
            </a:pPr>
            <a:r>
              <a:rPr lang="ru-RU" altLang="ru-RU" sz="1847" b="1" dirty="0"/>
              <a:t>+7 495 647-75-30 </a:t>
            </a:r>
          </a:p>
        </p:txBody>
      </p:sp>
    </p:spTree>
    <p:extLst>
      <p:ext uri="{BB962C8B-B14F-4D97-AF65-F5344CB8AC3E}">
        <p14:creationId xmlns:p14="http://schemas.microsoft.com/office/powerpoint/2010/main" val="13027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" y="-315416"/>
            <a:ext cx="10152751" cy="7173416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315416"/>
            <a:ext cx="10281592" cy="717341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7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800" b="1" dirty="0">
                <a:solidFill>
                  <a:srgbClr val="FFFFFF"/>
                </a:solidFill>
                <a:latin typeface="Verdana" panose="020B0604030504040204" pitchFamily="34" charset="0"/>
              </a:rPr>
              <a:t>ПОРТРЕТ ЦЕЛЕВОЙ АУДИТОРИИ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488" y="2132856"/>
            <a:ext cx="4767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Россияне, которые мечтают перебраться поближе к Европе.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Жители Калининграда </a:t>
            </a:r>
            <a:r>
              <a:rPr lang="ru-RU" dirty="0" smtClean="0">
                <a:solidFill>
                  <a:schemeClr val="bg1"/>
                </a:solidFill>
              </a:rPr>
              <a:t>в поисках квартиры.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Изображение 1" descr="средний-класс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t="1410"/>
          <a:stretch/>
        </p:blipFill>
        <p:spPr>
          <a:xfrm>
            <a:off x="5097017" y="1556793"/>
            <a:ext cx="4639174" cy="3168352"/>
          </a:xfrm>
          <a:prstGeom prst="rect">
            <a:avLst/>
          </a:prstGeom>
        </p:spPr>
      </p:pic>
      <p:pic>
        <p:nvPicPr>
          <p:cNvPr id="10" name="logoon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0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7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800" b="1" dirty="0" smtClean="0">
                <a:solidFill>
                  <a:srgbClr val="FFFFFF"/>
                </a:solidFill>
                <a:latin typeface="Verdana" panose="020B0604030504040204" pitchFamily="34" charset="0"/>
              </a:rPr>
              <a:t>ЗАДАЧИ</a:t>
            </a:r>
            <a:endParaRPr kumimoji="0" lang="ru-RU" altLang="ru-RU" sz="2800" b="1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541" y="1952869"/>
            <a:ext cx="8396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pPr marL="342887" indent="-342887">
              <a:buFontTx/>
              <a:buChar char="-"/>
            </a:pP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hape 116"/>
          <p:cNvSpPr/>
          <p:nvPr/>
        </p:nvSpPr>
        <p:spPr>
          <a:xfrm>
            <a:off x="313519" y="3183974"/>
            <a:ext cx="3327785" cy="22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91439" rIns="91439" bIns="91439" anchor="t"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Нивелировать существующий негатив</a:t>
            </a:r>
            <a:endParaRPr lang="ru-RU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1" name="Shape 116"/>
          <p:cNvSpPr/>
          <p:nvPr/>
        </p:nvSpPr>
        <p:spPr>
          <a:xfrm>
            <a:off x="3679121" y="3230102"/>
            <a:ext cx="3138311" cy="22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91439" rIns="91439" bIns="91439" anchor="t"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Увеличить осведомленность</a:t>
            </a:r>
            <a:endParaRPr lang="ru-RU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2" name="Shape 116"/>
          <p:cNvSpPr/>
          <p:nvPr/>
        </p:nvSpPr>
        <p:spPr>
          <a:xfrm>
            <a:off x="6730126" y="3196650"/>
            <a:ext cx="3138311" cy="22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91439" rIns="91439" bIns="91439" anchor="t"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World" charset="0"/>
                <a:ea typeface="Helvetica World" charset="0"/>
                <a:cs typeface="Helvetica World" charset="0"/>
              </a:rPr>
              <a:t>Привлечь новых покупателей</a:t>
            </a:r>
            <a:endParaRPr lang="ru-RU" dirty="0">
              <a:solidFill>
                <a:schemeClr val="bg1"/>
              </a:solidFill>
              <a:latin typeface="Helvetica World" charset="0"/>
              <a:ea typeface="Helvetica World" charset="0"/>
              <a:cs typeface="Helvetica World" charset="0"/>
            </a:endParaRPr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841" y="2200426"/>
            <a:ext cx="735991" cy="73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294" y="2200426"/>
            <a:ext cx="735991" cy="73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03" y="2200426"/>
            <a:ext cx="735991" cy="735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logoon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93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r="20635" b="147"/>
          <a:stretch/>
        </p:blipFill>
        <p:spPr>
          <a:xfrm>
            <a:off x="-878713" y="-170823"/>
            <a:ext cx="10799469" cy="705565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878713" y="-170824"/>
            <a:ext cx="10799469" cy="7055654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10" name="Пятиугольник 11"/>
          <p:cNvSpPr/>
          <p:nvPr/>
        </p:nvSpPr>
        <p:spPr>
          <a:xfrm flipH="1">
            <a:off x="4889546" y="4362544"/>
            <a:ext cx="4263617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+mj-lt"/>
                <a:ea typeface="Helvetica World" charset="0"/>
                <a:cs typeface="Helvetica World" charset="0"/>
              </a:rPr>
              <a:t>Поисковое продвижение</a:t>
            </a:r>
            <a:endParaRPr lang="ru-RU" dirty="0">
              <a:solidFill>
                <a:schemeClr val="bg1"/>
              </a:solidFill>
              <a:latin typeface="+mj-lt"/>
              <a:ea typeface="Helvetica World" charset="0"/>
              <a:cs typeface="Helvetica World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632520" y="2647768"/>
            <a:ext cx="4254440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  <a:ea typeface="Helvetica World" charset="0"/>
                <a:cs typeface="Helvetica World" charset="0"/>
              </a:rPr>
              <a:t>Модернизация сайта</a:t>
            </a:r>
            <a:endParaRPr lang="ru-RU" dirty="0">
              <a:solidFill>
                <a:schemeClr val="bg1"/>
              </a:solidFill>
              <a:latin typeface="+mj-lt"/>
              <a:ea typeface="Helvetica World" charset="0"/>
              <a:cs typeface="Helvetica World" charset="0"/>
            </a:endParaRPr>
          </a:p>
        </p:txBody>
      </p:sp>
      <p:sp>
        <p:nvSpPr>
          <p:cNvPr id="8" name="Пятиугольник 2"/>
          <p:cNvSpPr/>
          <p:nvPr/>
        </p:nvSpPr>
        <p:spPr>
          <a:xfrm>
            <a:off x="632520" y="3721748"/>
            <a:ext cx="4254440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ea typeface="Helvetica World" charset="0"/>
                <a:cs typeface="Helvetica World" charset="0"/>
              </a:rPr>
              <a:t>Контекстная реклама</a:t>
            </a:r>
            <a:endParaRPr lang="ru-RU" dirty="0">
              <a:solidFill>
                <a:schemeClr val="bg1"/>
              </a:solidFill>
              <a:ea typeface="Helvetica World" charset="0"/>
              <a:cs typeface="Helvetica World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632520" y="4794523"/>
            <a:ext cx="4238297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  <a:ea typeface="Helvetica World" charset="0"/>
                <a:cs typeface="Helvetica World" charset="0"/>
              </a:rPr>
              <a:t>Продвижение в социальных сетях</a:t>
            </a:r>
            <a:endParaRPr lang="ru-RU" dirty="0">
              <a:solidFill>
                <a:schemeClr val="bg1"/>
              </a:solidFill>
              <a:latin typeface="+mj-lt"/>
              <a:ea typeface="Helvetica World" charset="0"/>
              <a:cs typeface="Helvetica World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 flipH="1">
            <a:off x="4887652" y="3282598"/>
            <a:ext cx="4251043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+mj-lt"/>
                <a:ea typeface="Helvetica World" charset="0"/>
                <a:cs typeface="Helvetica World" charset="0"/>
              </a:rPr>
              <a:t>Социальные медиа</a:t>
            </a:r>
            <a:endParaRPr lang="ru-RU" dirty="0">
              <a:solidFill>
                <a:schemeClr val="bg1"/>
              </a:solidFill>
              <a:latin typeface="+mj-lt"/>
              <a:ea typeface="Helvetica World" charset="0"/>
              <a:cs typeface="Helvetica World" charset="0"/>
            </a:endParaRPr>
          </a:p>
        </p:txBody>
      </p:sp>
      <p:sp>
        <p:nvSpPr>
          <p:cNvPr id="15" name="Пятиугольник 11"/>
          <p:cNvSpPr/>
          <p:nvPr/>
        </p:nvSpPr>
        <p:spPr>
          <a:xfrm flipH="1">
            <a:off x="4866563" y="2202651"/>
            <a:ext cx="4263617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solidFill>
                  <a:schemeClr val="bg1"/>
                </a:solidFill>
                <a:ea typeface="Helvetica World" charset="0"/>
                <a:cs typeface="Helvetica World" charset="0"/>
              </a:rPr>
              <a:t>Управление репутацией</a:t>
            </a:r>
          </a:p>
        </p:txBody>
      </p:sp>
      <p:sp>
        <p:nvSpPr>
          <p:cNvPr id="16" name="Пятиугольник 5"/>
          <p:cNvSpPr/>
          <p:nvPr/>
        </p:nvSpPr>
        <p:spPr>
          <a:xfrm>
            <a:off x="632520" y="1573788"/>
            <a:ext cx="4254440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  <a:ea typeface="Helvetica World" charset="0"/>
                <a:cs typeface="Helvetica World" charset="0"/>
              </a:rPr>
              <a:t>Коррекция позиционирования</a:t>
            </a:r>
            <a:endParaRPr lang="ru-RU" dirty="0">
              <a:solidFill>
                <a:schemeClr val="bg1"/>
              </a:solidFill>
              <a:latin typeface="+mj-lt"/>
              <a:ea typeface="Helvetica World" charset="0"/>
              <a:cs typeface="Helvetica World" charset="0"/>
            </a:endParaRPr>
          </a:p>
        </p:txBody>
      </p:sp>
      <p:sp>
        <p:nvSpPr>
          <p:cNvPr id="17" name="Пятиугольник 11"/>
          <p:cNvSpPr/>
          <p:nvPr/>
        </p:nvSpPr>
        <p:spPr>
          <a:xfrm flipH="1">
            <a:off x="4856527" y="1110778"/>
            <a:ext cx="4263617" cy="866367"/>
          </a:xfrm>
          <a:prstGeom prst="homePlat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bg1"/>
                </a:solidFill>
                <a:ea typeface="Helvetica World" charset="0"/>
                <a:cs typeface="Helvetica World" charset="0"/>
              </a:rPr>
              <a:t>Проведение исследования</a:t>
            </a:r>
            <a:endParaRPr lang="ru-RU" dirty="0">
              <a:solidFill>
                <a:schemeClr val="bg1"/>
              </a:solidFill>
              <a:ea typeface="Helvetica World" charset="0"/>
              <a:cs typeface="Helvetica World" charset="0"/>
            </a:endParaRPr>
          </a:p>
        </p:txBody>
      </p:sp>
      <p:sp>
        <p:nvSpPr>
          <p:cNvPr id="19" name="Заголовок 5"/>
          <p:cNvSpPr txBox="1">
            <a:spLocks/>
          </p:cNvSpPr>
          <p:nvPr/>
        </p:nvSpPr>
        <p:spPr bwMode="auto">
          <a:xfrm>
            <a:off x="581726" y="189159"/>
            <a:ext cx="8640965" cy="70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</a:pPr>
            <a:r>
              <a:rPr lang="en-US" altLang="ru-RU" sz="3199" b="1" dirty="0">
                <a:solidFill>
                  <a:schemeClr val="bg1"/>
                </a:solidFill>
                <a:latin typeface="Verdana" panose="020B0604030504040204" pitchFamily="34" charset="0"/>
                <a:sym typeface="Arial" panose="020B0604020202020204" pitchFamily="34" charset="0"/>
              </a:rPr>
              <a:t>DIGITAL STRATEGY</a:t>
            </a:r>
            <a:endParaRPr lang="ru-RU" altLang="ru-RU" sz="3199" b="1" dirty="0">
              <a:solidFill>
                <a:schemeClr val="bg1"/>
              </a:solidFill>
              <a:latin typeface="Verdana" panose="020B0604030504040204" pitchFamily="34" charset="0"/>
              <a:sym typeface="Arial" panose="020B0604020202020204" pitchFamily="34" charset="0"/>
            </a:endParaRPr>
          </a:p>
        </p:txBody>
      </p:sp>
      <p:pic>
        <p:nvPicPr>
          <p:cNvPr id="20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44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11170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87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8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Диагностика </a:t>
            </a:r>
            <a:r>
              <a:rPr kumimoji="0" lang="ru-RU" altLang="ru-RU" sz="2800" b="1" cap="all" dirty="0" smtClean="0">
                <a:solidFill>
                  <a:srgbClr val="FFFFFF"/>
                </a:solidFill>
                <a:latin typeface="Verdana" panose="020B0604030504040204" pitchFamily="34" charset="0"/>
              </a:rPr>
              <a:t>позиционирования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07665" y="1525885"/>
            <a:ext cx="9274175" cy="3343275"/>
          </a:xfrm>
          <a:prstGeom prst="rect">
            <a:avLst/>
          </a:prstGeom>
        </p:spPr>
        <p:txBody>
          <a:bodyPr>
            <a:noAutofit/>
          </a:bodyPr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45718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003399"/>
              </a:buClr>
            </a:pPr>
            <a:r>
              <a:rPr lang="ru-RU" sz="1800" dirty="0" smtClean="0">
                <a:solidFill>
                  <a:schemeClr val="bg1"/>
                </a:solidFill>
              </a:rPr>
              <a:t>Определение текущего позиционирования глазами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Самой компании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Экспертами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Потребителями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endParaRPr lang="ru-RU" sz="1800" dirty="0" smtClean="0">
              <a:solidFill>
                <a:schemeClr val="bg1"/>
              </a:solidFill>
            </a:endParaRPr>
          </a:p>
          <a:p>
            <a:pPr marL="417909" indent="-417909" eaLnBrk="1" hangingPunct="1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 smtClean="0">
                <a:solidFill>
                  <a:schemeClr val="bg1"/>
                </a:solidFill>
              </a:rPr>
              <a:t>Желаемое позиционирование (глазами компании)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Выводится из рекламных материалов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 smtClean="0">
              <a:solidFill>
                <a:schemeClr val="bg1"/>
              </a:solidFill>
            </a:endParaRPr>
          </a:p>
          <a:p>
            <a:pPr marL="417909" indent="-417909" eaLnBrk="1" hangingPunct="1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 smtClean="0">
                <a:solidFill>
                  <a:schemeClr val="bg1"/>
                </a:solidFill>
              </a:rPr>
              <a:t>Экспертное мнение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Основано на опыте работы с потребителями на разных рынках, в том числе и на рынке недвижимости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 smtClean="0">
              <a:solidFill>
                <a:schemeClr val="bg1"/>
              </a:solidFill>
            </a:endParaRPr>
          </a:p>
          <a:p>
            <a:pPr marL="417909" indent="-417909">
              <a:buClr>
                <a:schemeClr val="bg1"/>
              </a:buClr>
              <a:buFont typeface="+mj-lt"/>
              <a:buAutoNum type="arabicPeriod"/>
            </a:pPr>
            <a:r>
              <a:rPr lang="ru-RU" sz="1800" b="1" dirty="0" smtClean="0">
                <a:solidFill>
                  <a:schemeClr val="bg1"/>
                </a:solidFill>
              </a:rPr>
              <a:t>Потребительское мнение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Выявляется в ходе опроса</a:t>
            </a:r>
          </a:p>
        </p:txBody>
      </p:sp>
    </p:spTree>
    <p:extLst>
      <p:ext uri="{BB962C8B-B14F-4D97-AF65-F5344CB8AC3E}">
        <p14:creationId xmlns:p14="http://schemas.microsoft.com/office/powerpoint/2010/main" val="13630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118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 smtClean="0">
                <a:solidFill>
                  <a:srgbClr val="FFFFFF"/>
                </a:solidFill>
                <a:latin typeface="Verdana" panose="020B0604030504040204" pitchFamily="34" charset="0"/>
              </a:rPr>
              <a:t>Коррекция </a:t>
            </a: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и/или смена реального позиционирования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logoon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53" y="6470949"/>
            <a:ext cx="613966" cy="25281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31825" y="1484784"/>
            <a:ext cx="9145711" cy="3343275"/>
          </a:xfrm>
          <a:prstGeom prst="rect">
            <a:avLst/>
          </a:prstGeom>
        </p:spPr>
        <p:txBody>
          <a:bodyPr>
            <a:normAutofit/>
          </a:bodyPr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1pPr>
            <a:lvl2pPr marL="45718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909" indent="-417909" eaLnBrk="1" hangingPunct="1">
              <a:buClr>
                <a:schemeClr val="bg1"/>
              </a:buClr>
              <a:buFont typeface="+mj-lt"/>
              <a:buAutoNum type="arabicPeriod"/>
            </a:pPr>
            <a:r>
              <a:rPr lang="ru-RU" sz="1800" dirty="0" smtClean="0">
                <a:solidFill>
                  <a:schemeClr val="bg1"/>
                </a:solidFill>
              </a:rPr>
              <a:t>Определение разрыва между желаемым позиционированием и реальным (в глазах потребителей)</a:t>
            </a:r>
          </a:p>
          <a:p>
            <a:pPr marL="417909" indent="-417909" eaLnBrk="1" hangingPunct="1">
              <a:buClr>
                <a:schemeClr val="bg1"/>
              </a:buClr>
              <a:buFont typeface="+mj-lt"/>
              <a:buAutoNum type="arabicPeriod"/>
            </a:pPr>
            <a:endParaRPr lang="ru-RU" sz="1800" dirty="0" smtClean="0">
              <a:solidFill>
                <a:schemeClr val="bg1"/>
              </a:solidFill>
            </a:endParaRPr>
          </a:p>
          <a:p>
            <a:pPr marL="417909" indent="-417909" eaLnBrk="1" hangingPunct="1">
              <a:buClr>
                <a:schemeClr val="bg1"/>
              </a:buClr>
              <a:buFont typeface="+mj-lt"/>
              <a:buAutoNum type="arabicPeriod"/>
            </a:pPr>
            <a:r>
              <a:rPr lang="ru-RU" sz="1800" dirty="0" smtClean="0">
                <a:solidFill>
                  <a:schemeClr val="bg1"/>
                </a:solidFill>
              </a:rPr>
              <a:t>Разработка технического задания на преодоление разрыва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На сайте компании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В продажах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В социальных сетях</a:t>
            </a:r>
          </a:p>
          <a:p>
            <a:pPr marL="742932" lvl="1" indent="-285750">
              <a:buClr>
                <a:schemeClr val="bg1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В рекламных материалах</a:t>
            </a:r>
          </a:p>
        </p:txBody>
      </p:sp>
    </p:spTree>
    <p:extLst>
      <p:ext uri="{BB962C8B-B14F-4D97-AF65-F5344CB8AC3E}">
        <p14:creationId xmlns:p14="http://schemas.microsoft.com/office/powerpoint/2010/main" val="16602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mocpfryd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1" y="-2078"/>
            <a:ext cx="10547218" cy="7031478"/>
          </a:xfrm>
          <a:prstGeom prst="rect">
            <a:avLst/>
          </a:prstGeom>
        </p:spPr>
      </p:pic>
      <p:sp>
        <p:nvSpPr>
          <p:cNvPr id="6" name="Shape 97"/>
          <p:cNvSpPr txBox="1">
            <a:spLocks/>
          </p:cNvSpPr>
          <p:nvPr/>
        </p:nvSpPr>
        <p:spPr bwMode="auto">
          <a:xfrm>
            <a:off x="560512" y="692697"/>
            <a:ext cx="9047162" cy="5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00" rIns="91426" bIns="45700" anchor="ctr"/>
          <a:lstStyle>
            <a:lvl1pPr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kumimoji="1" sz="1200">
                <a:solidFill>
                  <a:srgbClr val="404040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endParaRPr lang="en-US" altLang="ru-RU" sz="2800" b="1" dirty="0">
              <a:solidFill>
                <a:srgbClr val="FFFFFF"/>
              </a:solidFill>
              <a:latin typeface="Verdana" charset="0"/>
              <a:sym typeface="PFHandbookPro-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7559" y="-60837"/>
            <a:ext cx="10585175" cy="716224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 World" charset="0"/>
              <a:ea typeface="Helvetica World" charset="0"/>
              <a:cs typeface="Helvetica World" charset="0"/>
            </a:endParaRPr>
          </a:p>
        </p:txBody>
      </p:sp>
      <p:sp>
        <p:nvSpPr>
          <p:cNvPr id="9" name="Shape 97"/>
          <p:cNvSpPr txBox="1">
            <a:spLocks/>
          </p:cNvSpPr>
          <p:nvPr/>
        </p:nvSpPr>
        <p:spPr bwMode="auto">
          <a:xfrm>
            <a:off x="631825" y="-5502"/>
            <a:ext cx="8352928" cy="155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84" tIns="37132" rIns="74284" bIns="3713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1200">
                <a:solidFill>
                  <a:srgbClr val="40404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 b="1" cap="all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b="1" cap="all" dirty="0">
                <a:solidFill>
                  <a:srgbClr val="FFFFFF"/>
                </a:solidFill>
                <a:latin typeface="Verdana" panose="020B0604030504040204" pitchFamily="34" charset="0"/>
              </a:rPr>
              <a:t>Разные сегменты потребителей по-разному воспринимают информацию и принимают решения</a:t>
            </a:r>
            <a:endParaRPr kumimoji="0" lang="ru-RU" altLang="ru-RU" sz="2800" b="1" cap="all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2" descr="http://bookz.ru/authors/filip-kotler/marketin_214/i_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772816"/>
            <a:ext cx="94742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2840" y="5962054"/>
            <a:ext cx="668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Новаторы быстрее других понимают выгоду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ru-RU" dirty="0" smtClean="0">
                <a:solidFill>
                  <a:schemeClr val="bg1"/>
                </a:solidFill>
              </a:rPr>
              <a:t> им даже не нужно ничего объяснять.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Чем дальше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ru-RU" dirty="0" smtClean="0">
                <a:solidFill>
                  <a:schemeClr val="bg1"/>
                </a:solidFill>
              </a:rPr>
              <a:t> тем сложнее человеку принять нечто новое для него без дополнительных объяснений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Стрелка вправо 5"/>
          <p:cNvSpPr/>
          <p:nvPr/>
        </p:nvSpPr>
        <p:spPr>
          <a:xfrm>
            <a:off x="277265" y="2358582"/>
            <a:ext cx="7944787" cy="82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Время, за которое бренд постепенно охватывает разные сегменты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Studio oneTOUC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42578</TotalTime>
  <Words>1076</Words>
  <Application>Microsoft Office PowerPoint</Application>
  <PresentationFormat>Лист A4 (210x297 мм)</PresentationFormat>
  <Paragraphs>248</Paragraphs>
  <Slides>30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1" baseType="lpstr">
      <vt:lpstr>Arial</vt:lpstr>
      <vt:lpstr>Calibri</vt:lpstr>
      <vt:lpstr>Calibri Light</vt:lpstr>
      <vt:lpstr>Helvetica</vt:lpstr>
      <vt:lpstr>Helvetica Neue</vt:lpstr>
      <vt:lpstr>Helvetica Neue Light</vt:lpstr>
      <vt:lpstr>Helvetica World</vt:lpstr>
      <vt:lpstr>Lora</vt:lpstr>
      <vt:lpstr>PFHandbookPro-Regular</vt:lpstr>
      <vt:lpstr>Times New Roman</vt:lpstr>
      <vt:lpstr>Verdana</vt:lpstr>
      <vt:lpstr>Studio oneTOUCH</vt:lpstr>
      <vt:lpstr>1_Studio oneTOUCH</vt:lpstr>
      <vt:lpstr>2_Studio oneTOUCH</vt:lpstr>
      <vt:lpstr>3_Studio oneTOUCH</vt:lpstr>
      <vt:lpstr>4_Studio oneTOUCH</vt:lpstr>
      <vt:lpstr>5_Studio oneTOUCH</vt:lpstr>
      <vt:lpstr>6_Studio oneTOUCH</vt:lpstr>
      <vt:lpstr>7_Studio oneTOUCH</vt:lpstr>
      <vt:lpstr>8_Studio oneTOUCH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КОНТЕНТ-ПОЛИТИКА</vt:lpstr>
      <vt:lpstr>Презентация PowerPoint</vt:lpstr>
      <vt:lpstr>ПУБЛИКАЦИЯ КОНТЕНТА </vt:lpstr>
      <vt:lpstr>ПРОДВИЖЕНИЕ </vt:lpstr>
      <vt:lpstr>ПРОДВИЖЕНИЕ </vt:lpstr>
      <vt:lpstr>ПРИМЕРЫ АКТИВНОСТЕЙ </vt:lpstr>
      <vt:lpstr>KPI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 Емельянов</dc:creator>
  <cp:lastModifiedBy>Ксения Громова</cp:lastModifiedBy>
  <cp:revision>1294</cp:revision>
  <cp:lastPrinted>2016-02-22T11:25:12Z</cp:lastPrinted>
  <dcterms:created xsi:type="dcterms:W3CDTF">2015-11-02T10:14:29Z</dcterms:created>
  <dcterms:modified xsi:type="dcterms:W3CDTF">2017-07-14T13:13:00Z</dcterms:modified>
</cp:coreProperties>
</file>