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67" r:id="rId5"/>
    <p:sldId id="268" r:id="rId6"/>
    <p:sldId id="269" r:id="rId7"/>
    <p:sldId id="271" r:id="rId8"/>
    <p:sldId id="272" r:id="rId9"/>
    <p:sldId id="273" r:id="rId10"/>
    <p:sldId id="274" r:id="rId11"/>
    <p:sldId id="263" r:id="rId12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90" y="156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AA38-4090-48D0-9C9F-E71AEC0C67D6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77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AA38-4090-48D0-9C9F-E71AEC0C67D6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36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AA38-4090-48D0-9C9F-E71AEC0C67D6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5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AA38-4090-48D0-9C9F-E71AEC0C67D6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99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AA38-4090-48D0-9C9F-E71AEC0C67D6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36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AA38-4090-48D0-9C9F-E71AEC0C67D6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6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AA38-4090-48D0-9C9F-E71AEC0C67D6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12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AA38-4090-48D0-9C9F-E71AEC0C67D6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5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AA38-4090-48D0-9C9F-E71AEC0C67D6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17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AA38-4090-48D0-9C9F-E71AEC0C67D6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AA38-4090-48D0-9C9F-E71AEC0C67D6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4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6AA38-4090-48D0-9C9F-E71AEC0C67D6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2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64" y="476672"/>
            <a:ext cx="2411219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92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0EB1DD-726E-420D-A722-48C09DC0FE98}"/>
              </a:ext>
            </a:extLst>
          </p:cNvPr>
          <p:cNvSpPr/>
          <p:nvPr/>
        </p:nvSpPr>
        <p:spPr>
          <a:xfrm>
            <a:off x="1928664" y="764704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ОБЪЕКТОВЫЙ </a:t>
            </a:r>
            <a:r>
              <a:rPr lang="en-US" sz="2000" b="1" dirty="0">
                <a:solidFill>
                  <a:srgbClr val="FF0000"/>
                </a:solidFill>
              </a:rPr>
              <a:t>PR</a:t>
            </a:r>
            <a:r>
              <a:rPr lang="ru-RU" sz="2000" b="1" dirty="0">
                <a:solidFill>
                  <a:srgbClr val="FF0000"/>
                </a:solidFill>
              </a:rPr>
              <a:t>: ЭМОДЗИ-КОНКУРС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318610-23AA-4FC4-90DB-E7210E4CA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9" y="1484784"/>
            <a:ext cx="4664324" cy="35162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E6E198-9167-4CF5-AA04-CE2293D18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74" y="1484784"/>
            <a:ext cx="4639257" cy="349738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2CCF255-F52E-48DE-9B64-F49FB7224E3B}"/>
              </a:ext>
            </a:extLst>
          </p:cNvPr>
          <p:cNvSpPr/>
          <p:nvPr/>
        </p:nvSpPr>
        <p:spPr>
          <a:xfrm>
            <a:off x="1210542" y="5321038"/>
            <a:ext cx="278819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Жилой комплекс «Сказка»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5044DDF-35CB-4E4C-9129-FB664183BE34}"/>
              </a:ext>
            </a:extLst>
          </p:cNvPr>
          <p:cNvSpPr/>
          <p:nvPr/>
        </p:nvSpPr>
        <p:spPr>
          <a:xfrm>
            <a:off x="5645628" y="5328183"/>
            <a:ext cx="362834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Жилой комплекс «Мытищи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283559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24" y="2377438"/>
            <a:ext cx="3514351" cy="210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0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28664" y="764704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ОБЪЕКТОВЫЙ </a:t>
            </a:r>
            <a:r>
              <a:rPr lang="en-US" sz="2000" b="1" dirty="0">
                <a:solidFill>
                  <a:srgbClr val="FF0000"/>
                </a:solidFill>
              </a:rPr>
              <a:t>PR</a:t>
            </a:r>
            <a:r>
              <a:rPr lang="ru-RU" sz="2000" b="1" dirty="0">
                <a:solidFill>
                  <a:srgbClr val="FF0000"/>
                </a:solidFill>
              </a:rPr>
              <a:t>: ВЗАМОДЕЙСТВИЕ С КЛИЕНТОМ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6" y="6021288"/>
            <a:ext cx="5574005" cy="55740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DFA9E-D50F-455B-8AAD-980198CB2C87}"/>
              </a:ext>
            </a:extLst>
          </p:cNvPr>
          <p:cNvSpPr/>
          <p:nvPr/>
        </p:nvSpPr>
        <p:spPr>
          <a:xfrm>
            <a:off x="200472" y="1180794"/>
            <a:ext cx="5832648" cy="494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праздников и мероприятий является одной из форм коммуникации с клиентами, способствующей укреплению лояльности к бренду. Цель подобных встреч – знакомство с объектом в легкой и непринужденной форме.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 весны, Новый год, субботник, праздник урожая, открытие летнего   сезона;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Экскурсии выходного дня.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застройщики «привязываются» к интересным датам и праздникам, хотя поводом для мероприятия может быть конкретное событие в жизни проекта.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площадки обычно выступает территория объекта, однако застройщики готовы интегрироваться в уже существующие фестивали: «Дикая Мята», «Семейная рыбалка» со своей презентационной зоной. 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EAE19E-DA7B-4879-8394-915D7CD0A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78" y="1369047"/>
            <a:ext cx="3240360" cy="21580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EFDF26-5F2A-46EC-A0A5-AB2C1FF0C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38" y="3789763"/>
            <a:ext cx="3245800" cy="215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8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6" y="6021288"/>
            <a:ext cx="5574005" cy="55740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32726F-A4FC-4A3D-BE1A-4A84511F42DA}"/>
              </a:ext>
            </a:extLst>
          </p:cNvPr>
          <p:cNvSpPr/>
          <p:nvPr/>
        </p:nvSpPr>
        <p:spPr>
          <a:xfrm>
            <a:off x="1928664" y="764704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ОБЪЕКТОВЫЙ </a:t>
            </a:r>
            <a:r>
              <a:rPr lang="en-US" sz="2000" b="1" dirty="0">
                <a:solidFill>
                  <a:srgbClr val="FF0000"/>
                </a:solidFill>
              </a:rPr>
              <a:t>PR</a:t>
            </a:r>
            <a:r>
              <a:rPr lang="ru-RU" sz="2000" b="1" dirty="0">
                <a:solidFill>
                  <a:srgbClr val="FF0000"/>
                </a:solidFill>
              </a:rPr>
              <a:t>:  ПРОВЕДЕНИЕ КВЕСТОВ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6DB08F-02F1-49F6-9623-EF96DCDD9AB2}"/>
              </a:ext>
            </a:extLst>
          </p:cNvPr>
          <p:cNvSpPr/>
          <p:nvPr/>
        </p:nvSpPr>
        <p:spPr>
          <a:xfrm>
            <a:off x="344488" y="1340769"/>
            <a:ext cx="5328592" cy="4549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одна из форма объектовых мероприятий.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в режиме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Real-Life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презентовать проект и показать  его возможности. Это позволяет заинтересовать покупателей и вовлечь в интерактив, чтобы показать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«товар лицом».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Застройщику не нужно искать площадку:  презентуемым объектом является жилой комплекс, и локация квеста привязана к адресу новостройки.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 на начальных этапах строительства возможности площадки ограничены. Это обстоятельство нужно учитывать на этапе разработки механики квеста, так как подобные  мероприятия требуют обеспечения достаточно большого  игрового пространства.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155497-C121-4CF7-BBF3-ABAFFE8CA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96" y="1304764"/>
            <a:ext cx="3024336" cy="22682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FE6735-58C4-4710-B31B-9F1D0FE0E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06" y="3663196"/>
            <a:ext cx="3003826" cy="200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98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6" y="6021288"/>
            <a:ext cx="5574005" cy="55740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32726F-A4FC-4A3D-BE1A-4A84511F42DA}"/>
              </a:ext>
            </a:extLst>
          </p:cNvPr>
          <p:cNvSpPr/>
          <p:nvPr/>
        </p:nvSpPr>
        <p:spPr>
          <a:xfrm>
            <a:off x="1928664" y="764704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ОБЪЕКТОВЫЙ </a:t>
            </a:r>
            <a:r>
              <a:rPr lang="en-US" sz="2000" b="1" dirty="0">
                <a:solidFill>
                  <a:srgbClr val="FF0000"/>
                </a:solidFill>
              </a:rPr>
              <a:t>PR</a:t>
            </a:r>
            <a:r>
              <a:rPr lang="ru-RU" sz="2000" b="1" dirty="0">
                <a:solidFill>
                  <a:srgbClr val="FF0000"/>
                </a:solidFill>
              </a:rPr>
              <a:t>:  КВЕСТ «ПАРКОВКА»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6DB08F-02F1-49F6-9623-EF96DCDD9AB2}"/>
              </a:ext>
            </a:extLst>
          </p:cNvPr>
          <p:cNvSpPr/>
          <p:nvPr/>
        </p:nvSpPr>
        <p:spPr>
          <a:xfrm>
            <a:off x="344488" y="1340769"/>
            <a:ext cx="5472608" cy="494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сегменте недвижимости формат квеста был реализован на территории жилого комплекса «Новокосино».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Данное мероприятие было проведено в рамках Дня открытых дверей.  Целевые покупатели приехали на объект, чтобы изучить  предложения машиномест уже в готовой новостройке.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паркинга прошла в игровой форме: было сформировано несколько команд, состоящих в общей сложности из 60 человек.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Участники квеста должны были проявить свою смекалку и находчивость, чтобы разгадать все головоломки и стать обладателем ценного приза в размере 50 000 рублей.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99D3FD-D414-4E78-B7F7-13BCB1D13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25" y="1374955"/>
            <a:ext cx="3168352" cy="21109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E930D9-6E1C-491A-8CF0-2BD218F76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25" y="3573016"/>
            <a:ext cx="3168352" cy="21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9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6" y="6021288"/>
            <a:ext cx="5574005" cy="55740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32726F-A4FC-4A3D-BE1A-4A84511F42DA}"/>
              </a:ext>
            </a:extLst>
          </p:cNvPr>
          <p:cNvSpPr/>
          <p:nvPr/>
        </p:nvSpPr>
        <p:spPr>
          <a:xfrm>
            <a:off x="1928664" y="764704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ОБЪЕКТОВЫЙ </a:t>
            </a:r>
            <a:r>
              <a:rPr lang="en-US" sz="2000" b="1" dirty="0">
                <a:solidFill>
                  <a:srgbClr val="FF0000"/>
                </a:solidFill>
              </a:rPr>
              <a:t>PR</a:t>
            </a:r>
            <a:r>
              <a:rPr lang="ru-RU" sz="2000" b="1" dirty="0">
                <a:solidFill>
                  <a:srgbClr val="FF0000"/>
                </a:solidFill>
              </a:rPr>
              <a:t>:  КВЕСТ «ПАРКОВКА»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6DB08F-02F1-49F6-9623-EF96DCDD9AB2}"/>
              </a:ext>
            </a:extLst>
          </p:cNvPr>
          <p:cNvSpPr/>
          <p:nvPr/>
        </p:nvSpPr>
        <p:spPr>
          <a:xfrm>
            <a:off x="344488" y="1340769"/>
            <a:ext cx="5472608" cy="4651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Согласно легенде квеста, владелец машины не мог вспомнить, где припарковался и готов был отдать вознаграждение тому, кто сможет её найти.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Поэтому участникам игры предстояло определить номер </a:t>
            </a:r>
            <a:r>
              <a:rPr lang="ru-RU" dirty="0" err="1"/>
              <a:t>машино</a:t>
            </a:r>
            <a:r>
              <a:rPr lang="ru-RU" dirty="0"/>
              <a:t>-места с припаркованным автомобилем.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Механика игры предусматривала наличие персонажей, которые могли дать подсказку в обмен на </a:t>
            </a:r>
            <a:r>
              <a:rPr lang="ru-RU" dirty="0" err="1"/>
              <a:t>квестовый</a:t>
            </a:r>
            <a:r>
              <a:rPr lang="ru-RU" dirty="0"/>
              <a:t> предмет  или перевести на следующий этап.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Локация </a:t>
            </a:r>
            <a:r>
              <a:rPr lang="ru-RU" dirty="0" err="1"/>
              <a:t>квестовых</a:t>
            </a:r>
            <a:r>
              <a:rPr lang="ru-RU" dirty="0"/>
              <a:t> персонажей, дающих спецзадания для команд, была зашифрована в заданиях.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940469-C1BF-4425-B505-6F3CBD37C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17" y="1378828"/>
            <a:ext cx="3047347" cy="20325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BA522D-B09C-4B1A-96B4-09CA1F2191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17" y="3573016"/>
            <a:ext cx="3047347" cy="203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9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6" y="6021288"/>
            <a:ext cx="5574005" cy="55740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32726F-A4FC-4A3D-BE1A-4A84511F42DA}"/>
              </a:ext>
            </a:extLst>
          </p:cNvPr>
          <p:cNvSpPr/>
          <p:nvPr/>
        </p:nvSpPr>
        <p:spPr>
          <a:xfrm>
            <a:off x="1928664" y="764704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ОБЪЕКТОВЫЙ </a:t>
            </a:r>
            <a:r>
              <a:rPr lang="en-US" sz="2000" b="1" dirty="0">
                <a:solidFill>
                  <a:srgbClr val="FF0000"/>
                </a:solidFill>
              </a:rPr>
              <a:t>PR</a:t>
            </a:r>
            <a:r>
              <a:rPr lang="ru-RU" sz="2000" b="1" dirty="0">
                <a:solidFill>
                  <a:srgbClr val="FF0000"/>
                </a:solidFill>
              </a:rPr>
              <a:t>:  КВЕСТ «ПАРКОВКА»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6DB08F-02F1-49F6-9623-EF96DCDD9AB2}"/>
              </a:ext>
            </a:extLst>
          </p:cNvPr>
          <p:cNvSpPr/>
          <p:nvPr/>
        </p:nvSpPr>
        <p:spPr>
          <a:xfrm>
            <a:off x="344488" y="1340769"/>
            <a:ext cx="57606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Правила квеста: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Нужно расшифровать загаданное место: найти его и метку, где будет указана цифра номера машины, не привлекая внимание других команд.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некоторых этапах квеста предусмотрен </a:t>
            </a:r>
            <a:r>
              <a:rPr lang="ru-RU" alt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квестовый</a:t>
            </a:r>
            <a:r>
              <a:rPr lang="ru-RU" alt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персонаж: курьер с пиццей, проверяющий парковки, брюнетка, которая ищет забывчивого владельца машина (вокруг которого построен  весь сюжет квеста).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Задания выполняются последовательно. В начале игры у команд </a:t>
            </a:r>
            <a:r>
              <a:rPr lang="ru-RU" dirty="0">
                <a:latin typeface="+mj-lt"/>
              </a:rPr>
              <a:t>есть возможность взять 3 предмета, которые могут пригодиться для прохождения квеста.</a:t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+mj-lt"/>
              </a:rPr>
              <a:t>Также в процессе игры есть возможность обменять предметы (не больше 3 раз)</a:t>
            </a:r>
            <a:endParaRPr lang="ru-RU" altLang="ru-RU" sz="2800" dirty="0"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4E872B-A96C-4CEA-B633-E70A0A92AA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32" y="1340769"/>
            <a:ext cx="3092538" cy="20627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967AC-4DBF-4547-9284-BC768B27C4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12" y="3579447"/>
            <a:ext cx="3057128" cy="20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1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6" y="6021288"/>
            <a:ext cx="5574005" cy="55740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32726F-A4FC-4A3D-BE1A-4A84511F42DA}"/>
              </a:ext>
            </a:extLst>
          </p:cNvPr>
          <p:cNvSpPr/>
          <p:nvPr/>
        </p:nvSpPr>
        <p:spPr>
          <a:xfrm>
            <a:off x="1928664" y="764704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ОБЪЕКТОВЫЙ </a:t>
            </a:r>
            <a:r>
              <a:rPr lang="en-US" sz="2000" b="1" dirty="0">
                <a:solidFill>
                  <a:srgbClr val="FF0000"/>
                </a:solidFill>
              </a:rPr>
              <a:t>PR</a:t>
            </a:r>
            <a:r>
              <a:rPr lang="ru-RU" sz="2000" b="1" dirty="0">
                <a:solidFill>
                  <a:srgbClr val="FF0000"/>
                </a:solidFill>
              </a:rPr>
              <a:t>: ПРИМЕРЫ ЗАДАНИЙ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520846-DB30-4689-92DE-FC3490A01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32" y="2848533"/>
            <a:ext cx="6866494" cy="316835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4CD1387-65E1-4EAC-99C7-91C06EA3CEC2}"/>
              </a:ext>
            </a:extLst>
          </p:cNvPr>
          <p:cNvSpPr/>
          <p:nvPr/>
        </p:nvSpPr>
        <p:spPr>
          <a:xfrm>
            <a:off x="1280592" y="1340768"/>
            <a:ext cx="8784976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Иди на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надветудцаю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нилию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стоме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статри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роксо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пять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д н </a:t>
            </a:r>
            <a:r>
              <a:rPr lang="ru-RU" sz="2400" dirty="0" err="1"/>
              <a:t>двндцт</a:t>
            </a:r>
            <a:r>
              <a:rPr lang="ru-RU" sz="2400" dirty="0"/>
              <a:t> </a:t>
            </a:r>
            <a:r>
              <a:rPr lang="ru-RU" sz="2400" dirty="0" err="1"/>
              <a:t>лн</a:t>
            </a:r>
            <a:r>
              <a:rPr lang="ru-RU" sz="2400" dirty="0"/>
              <a:t> </a:t>
            </a:r>
            <a:r>
              <a:rPr lang="ru-RU" sz="2400" dirty="0" err="1"/>
              <a:t>мст</a:t>
            </a:r>
            <a:r>
              <a:rPr lang="ru-RU" sz="2400" dirty="0"/>
              <a:t> </a:t>
            </a:r>
            <a:r>
              <a:rPr lang="ru-RU" sz="2400" dirty="0" err="1"/>
              <a:t>трст</a:t>
            </a:r>
            <a:r>
              <a:rPr lang="ru-RU" sz="2400" dirty="0"/>
              <a:t> </a:t>
            </a:r>
            <a:r>
              <a:rPr lang="ru-RU" sz="2400" dirty="0" err="1"/>
              <a:t>срк</a:t>
            </a:r>
            <a:r>
              <a:rPr lang="ru-RU" sz="2400" dirty="0"/>
              <a:t> </a:t>
            </a:r>
            <a:r>
              <a:rPr lang="ru-RU" sz="2400" dirty="0" err="1"/>
              <a:t>пт</a:t>
            </a:r>
            <a:endParaRPr lang="ru-RU" sz="2400" dirty="0"/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err="1"/>
              <a:t>Ьтя</a:t>
            </a:r>
            <a:r>
              <a:rPr lang="ru-RU" sz="2400" dirty="0"/>
              <a:t> </a:t>
            </a:r>
            <a:r>
              <a:rPr lang="ru-RU" sz="2400" dirty="0" err="1"/>
              <a:t>пкороса</a:t>
            </a:r>
            <a:r>
              <a:rPr lang="ru-RU" sz="2400" dirty="0"/>
              <a:t> </a:t>
            </a:r>
            <a:r>
              <a:rPr lang="ru-RU" sz="2400" dirty="0" err="1"/>
              <a:t>тсир</a:t>
            </a:r>
            <a:r>
              <a:rPr lang="ru-RU" sz="2400" dirty="0"/>
              <a:t> то </a:t>
            </a:r>
            <a:r>
              <a:rPr lang="ru-RU" sz="2400" dirty="0" err="1"/>
              <a:t>тсе</a:t>
            </a:r>
            <a:r>
              <a:rPr lang="ru-RU" sz="2400" dirty="0"/>
              <a:t> </a:t>
            </a:r>
            <a:r>
              <a:rPr lang="ru-RU" sz="2400" dirty="0" err="1"/>
              <a:t>мюи</a:t>
            </a:r>
            <a:r>
              <a:rPr lang="ru-RU" sz="2400" dirty="0"/>
              <a:t> </a:t>
            </a:r>
            <a:r>
              <a:rPr lang="ru-RU" sz="2400" dirty="0" err="1"/>
              <a:t>нил</a:t>
            </a:r>
            <a:r>
              <a:rPr lang="ru-RU" sz="2400" dirty="0"/>
              <a:t> </a:t>
            </a:r>
            <a:r>
              <a:rPr lang="ru-RU" sz="2400" dirty="0" err="1"/>
              <a:t>юутац</a:t>
            </a:r>
            <a:r>
              <a:rPr lang="ru-RU" sz="2400" dirty="0"/>
              <a:t> </a:t>
            </a:r>
            <a:r>
              <a:rPr lang="ru-RU" sz="2400" dirty="0" err="1"/>
              <a:t>дане</a:t>
            </a:r>
            <a:r>
              <a:rPr lang="ru-RU" sz="2400" dirty="0"/>
              <a:t> в </a:t>
            </a:r>
            <a:r>
              <a:rPr lang="ru-RU" sz="2400" dirty="0" err="1"/>
              <a:t>даниди</a:t>
            </a:r>
            <a:r>
              <a:rPr lang="ru-RU" sz="2400" dirty="0"/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1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543828-42CB-4B7F-A8A2-7F3619643282}"/>
              </a:ext>
            </a:extLst>
          </p:cNvPr>
          <p:cNvSpPr/>
          <p:nvPr/>
        </p:nvSpPr>
        <p:spPr>
          <a:xfrm>
            <a:off x="1928664" y="764704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ОБЪЕКТОВЫЙ </a:t>
            </a:r>
            <a:r>
              <a:rPr lang="en-US" sz="2000" b="1" dirty="0">
                <a:solidFill>
                  <a:srgbClr val="FF0000"/>
                </a:solidFill>
              </a:rPr>
              <a:t>PR</a:t>
            </a:r>
            <a:r>
              <a:rPr lang="ru-RU" sz="2000" b="1" dirty="0">
                <a:solidFill>
                  <a:srgbClr val="FF0000"/>
                </a:solidFill>
              </a:rPr>
              <a:t>: КОНКУРСЫ, ПРОДВИЖЕНИЕ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B2B3395-DF6D-4044-A163-EB8358C21CAC}"/>
              </a:ext>
            </a:extLst>
          </p:cNvPr>
          <p:cNvSpPr/>
          <p:nvPr/>
        </p:nvSpPr>
        <p:spPr>
          <a:xfrm>
            <a:off x="344488" y="1340768"/>
            <a:ext cx="568863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</a:t>
            </a:r>
            <a:r>
              <a:rPr lang="en-US" alt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Btl</a:t>
            </a:r>
            <a:r>
              <a:rPr lang="ru-RU" alt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-акций в сегменты недвижимости состоят в том, что застройщикам менее интересно стимулировать клиентов на вторую покупку.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Недвижимость – дорогой товар, требующий  значительных средств,  поэтому  зачастую подобная сделка является единственной в жизни.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Застройщики стимулируют клиентов, разрабатывая специальные условия для тех, кто приобретает квартиры. Это, в том числе, нестандартные акции: как локального масштаба – в соцсетях, так и с большим охватом. В качестве примере можно привести акцию в жилом комплексе «Город», где можно было получить квартиру в подарок.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Подобные акции позволяют привлечь внимание к проекту и способствуют  укреплению лояльности к бренду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dirty="0">
              <a:latin typeface="+mj-lt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dirty="0"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502C3B-8473-4806-A03D-EC9F7CA34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4" y="1484783"/>
            <a:ext cx="2880320" cy="19127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A4BC57-AF22-433A-B183-74F1102C8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32" y="3501008"/>
            <a:ext cx="32043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3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0EB1DD-726E-420D-A722-48C09DC0FE98}"/>
              </a:ext>
            </a:extLst>
          </p:cNvPr>
          <p:cNvSpPr/>
          <p:nvPr/>
        </p:nvSpPr>
        <p:spPr>
          <a:xfrm>
            <a:off x="1928664" y="764704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ОБЪЕКТОВЫЙ </a:t>
            </a:r>
            <a:r>
              <a:rPr lang="en-US" sz="2000" b="1" dirty="0">
                <a:solidFill>
                  <a:srgbClr val="FF0000"/>
                </a:solidFill>
              </a:rPr>
              <a:t>PR</a:t>
            </a:r>
            <a:r>
              <a:rPr lang="ru-RU" sz="2000" b="1" dirty="0">
                <a:solidFill>
                  <a:srgbClr val="FF0000"/>
                </a:solidFill>
              </a:rPr>
              <a:t>: ЭМОДЗИ-КОНКУРС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417512-B6BB-42A0-A868-DC3ABCE86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2977049"/>
            <a:ext cx="7301063" cy="355509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4B5BF1-3A41-4F0D-BF35-A97449A014C5}"/>
              </a:ext>
            </a:extLst>
          </p:cNvPr>
          <p:cNvSpPr/>
          <p:nvPr/>
        </p:nvSpPr>
        <p:spPr>
          <a:xfrm>
            <a:off x="920552" y="1222723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ea typeface="Calibri" panose="020F0502020204030204" pitchFamily="34" charset="0"/>
                <a:cs typeface="Times New Roman" panose="02020603050405020304" pitchFamily="18" charset="0"/>
              </a:rPr>
              <a:t>Механика объектового конкурса, который проводился в соцсетях (</a:t>
            </a:r>
            <a:r>
              <a:rPr lang="ru-RU" alt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alt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/>
              <a:t>Instagram</a:t>
            </a:r>
            <a:r>
              <a:rPr lang="ru-RU" altLang="ru-RU" dirty="0">
                <a:ea typeface="Calibri" panose="020F0502020204030204" pitchFamily="34" charset="0"/>
                <a:cs typeface="Times New Roman" panose="02020603050405020304" pitchFamily="18" charset="0"/>
              </a:rPr>
              <a:t>), заключалась в том, что пользователи должны были угадать жилой комплекс, зашифрованный в смайлах (подарок победителям – техника и приятные сувениры). Соответственно, это стимулировало участников внимательно изучать информацию, представленную на сайтах новостроек: смайлы-ребусы отражали ключевые преимущества проектов (на примере – квартал «Новые Котельники»).  </a:t>
            </a:r>
          </a:p>
        </p:txBody>
      </p:sp>
    </p:spTree>
    <p:extLst>
      <p:ext uri="{BB962C8B-B14F-4D97-AF65-F5344CB8AC3E}">
        <p14:creationId xmlns:p14="http://schemas.microsoft.com/office/powerpoint/2010/main" val="2885358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683</Words>
  <Application>Microsoft Office PowerPoint</Application>
  <PresentationFormat>Лист A4 (210x297 мм)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ruser</dc:creator>
  <cp:lastModifiedBy>rUser</cp:lastModifiedBy>
  <cp:revision>59</cp:revision>
  <cp:lastPrinted>2015-10-19T08:39:02Z</cp:lastPrinted>
  <dcterms:created xsi:type="dcterms:W3CDTF">2015-10-08T08:20:16Z</dcterms:created>
  <dcterms:modified xsi:type="dcterms:W3CDTF">2017-06-07T09:23:44Z</dcterms:modified>
</cp:coreProperties>
</file>