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  <p:sldMasterId id="2147483657" r:id="rId3"/>
  </p:sldMasterIdLst>
  <p:notesMasterIdLst>
    <p:notesMasterId r:id="rId10"/>
  </p:notesMasterIdLst>
  <p:sldIdLst>
    <p:sldId id="364" r:id="rId4"/>
    <p:sldId id="361" r:id="rId5"/>
    <p:sldId id="365" r:id="rId6"/>
    <p:sldId id="291" r:id="rId7"/>
    <p:sldId id="366" r:id="rId8"/>
    <p:sldId id="367" r:id="rId9"/>
  </p:sldIdLst>
  <p:sldSz cx="9001125" cy="72009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  <p15:guide id="3" pos="386" userDrawn="1">
          <p15:clr>
            <a:srgbClr val="A4A3A4"/>
          </p15:clr>
        </p15:guide>
        <p15:guide id="4" pos="5284" userDrawn="1">
          <p15:clr>
            <a:srgbClr val="A4A3A4"/>
          </p15:clr>
        </p15:guide>
        <p15:guide id="5" orient="horz" pos="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206"/>
    <a:srgbClr val="E62557"/>
    <a:srgbClr val="FFFFFF"/>
    <a:srgbClr val="FEDFCE"/>
    <a:srgbClr val="FBA271"/>
    <a:srgbClr val="000000"/>
    <a:srgbClr val="6D6E71"/>
    <a:srgbClr val="C0C2C4"/>
    <a:srgbClr val="FBBB9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9" autoAdjust="0"/>
    <p:restoredTop sz="94451" autoAdjust="0"/>
  </p:normalViewPr>
  <p:slideViewPr>
    <p:cSldViewPr>
      <p:cViewPr varScale="1">
        <p:scale>
          <a:sx n="104" d="100"/>
          <a:sy n="104" d="100"/>
        </p:scale>
        <p:origin x="2202" y="96"/>
      </p:cViewPr>
      <p:guideLst>
        <p:guide orient="horz" pos="2268"/>
        <p:guide pos="2835"/>
        <p:guide pos="386"/>
        <p:guide pos="5284"/>
        <p:guide orient="horz" pos="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33E4681-65B9-4714-8D34-2AE7E375937F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750888"/>
            <a:ext cx="46942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E87B4C4-3F18-4180-A750-6CB94947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B4C4-3F18-4180-A750-6CB949474E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оранжевый">
    <p:bg>
      <p:bgPr>
        <a:solidFill>
          <a:srgbClr val="E0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92376" y="2304306"/>
            <a:ext cx="7775575" cy="359968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48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ОСНОВНОЙ ЗАГОЛОВОК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183720" y="6048722"/>
            <a:ext cx="3317582" cy="64735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4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ПРЕЗЕНТАЦИИ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95654" y="5993190"/>
            <a:ext cx="7776864" cy="0"/>
          </a:xfrm>
          <a:prstGeom prst="line">
            <a:avLst/>
          </a:prstGeom>
          <a:ln w="12700">
            <a:solidFill>
              <a:srgbClr val="FBB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49" y="316090"/>
            <a:ext cx="1831476" cy="908096"/>
          </a:xfrm>
          <a:prstGeom prst="rect">
            <a:avLst/>
          </a:prstGeom>
        </p:spPr>
      </p:pic>
      <p:sp>
        <p:nvSpPr>
          <p:cNvPr id="14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12130" y="6135072"/>
            <a:ext cx="4247828" cy="32922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800" b="1" cap="all" baseline="0">
                <a:solidFill>
                  <a:srgbClr val="FBBB96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06" y="6400524"/>
            <a:ext cx="4247828" cy="216024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13 июня 2015 </a:t>
            </a:r>
            <a:r>
              <a:rPr lang="ru-RU" dirty="0" err="1" smtClean="0"/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8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ерый">
    <p:bg>
      <p:bgPr>
        <a:solidFill>
          <a:srgbClr val="6D6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92376" y="2304306"/>
            <a:ext cx="7775575" cy="359968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48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ОСНОВНОЙ ЗАГОЛОВОК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183720" y="6048722"/>
            <a:ext cx="3317582" cy="64735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4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ПРЕЗЕНТАЦИИ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95654" y="5993190"/>
            <a:ext cx="7776864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49" y="316090"/>
            <a:ext cx="1831476" cy="908096"/>
          </a:xfrm>
          <a:prstGeom prst="rect">
            <a:avLst/>
          </a:prstGeom>
        </p:spPr>
      </p:pic>
      <p:sp>
        <p:nvSpPr>
          <p:cNvPr id="14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12130" y="6135072"/>
            <a:ext cx="4247828" cy="32922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800" b="1" cap="all" baseline="0">
                <a:solidFill>
                  <a:srgbClr val="C0C2C4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06" y="6400524"/>
            <a:ext cx="4247828" cy="216024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13 июня 2015 </a:t>
            </a:r>
            <a:r>
              <a:rPr lang="ru-RU" dirty="0" err="1" smtClean="0"/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4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ий"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92376" y="2304306"/>
            <a:ext cx="7775575" cy="359968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48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ОСНОВНОЙ ЗАГОЛОВОК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183720" y="6048722"/>
            <a:ext cx="3317582" cy="64735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4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ПРЕЗЕНТАЦИИ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95654" y="5993190"/>
            <a:ext cx="7776864" cy="0"/>
          </a:xfrm>
          <a:prstGeom prst="line">
            <a:avLst/>
          </a:prstGeom>
          <a:ln w="12700">
            <a:solidFill>
              <a:srgbClr val="8E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49" y="316090"/>
            <a:ext cx="1831476" cy="908096"/>
          </a:xfrm>
          <a:prstGeom prst="rect">
            <a:avLst/>
          </a:prstGeom>
        </p:spPr>
      </p:pic>
      <p:sp>
        <p:nvSpPr>
          <p:cNvPr id="14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12130" y="6135072"/>
            <a:ext cx="4247828" cy="32922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800" b="1" cap="all" baseline="0">
                <a:solidFill>
                  <a:srgbClr val="8EA7CB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06" y="6400524"/>
            <a:ext cx="4247828" cy="216024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13 июня 2015 </a:t>
            </a:r>
            <a:r>
              <a:rPr lang="ru-RU" dirty="0" err="1" smtClean="0"/>
              <a:t>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6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1" y="1030129"/>
            <a:ext cx="7010251" cy="0"/>
          </a:xfrm>
          <a:prstGeom prst="line">
            <a:avLst/>
          </a:prstGeom>
          <a:ln w="19050">
            <a:solidFill>
              <a:srgbClr val="E35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6775847"/>
            <a:ext cx="9001125" cy="0"/>
          </a:xfrm>
          <a:prstGeom prst="line">
            <a:avLst/>
          </a:prstGeom>
          <a:ln w="3175">
            <a:solidFill>
              <a:srgbClr val="E35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:\PR\1C Дизайнер\логотипы\LOGO_PSN(_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34" y="341710"/>
            <a:ext cx="1434554" cy="6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89357" y="226201"/>
            <a:ext cx="6592107" cy="5767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0" cap="none">
                <a:solidFill>
                  <a:srgbClr val="3554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8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ный_серый">
    <p:bg>
      <p:bgPr>
        <a:solidFill>
          <a:srgbClr val="6D6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40123" y="2304307"/>
            <a:ext cx="7927829" cy="359968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4800"/>
              </a:lnSpc>
              <a:spcBef>
                <a:spcPts val="0"/>
              </a:spcBef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разделительный слайд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95654" y="5993190"/>
            <a:ext cx="7776864" cy="0"/>
          </a:xfrm>
          <a:prstGeom prst="line">
            <a:avLst/>
          </a:prstGeom>
          <a:ln w="127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50" y="316090"/>
            <a:ext cx="1831476" cy="9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_слайд">
    <p:bg>
      <p:bgPr>
        <a:solidFill>
          <a:srgbClr val="6D6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95654" y="5993190"/>
            <a:ext cx="7776864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49" y="316090"/>
            <a:ext cx="1831476" cy="90809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40122" y="49686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800" b="1" kern="1200" cap="none" baseline="0" dirty="0" smtClean="0">
                <a:solidFill>
                  <a:srgbClr val="C0C2C4"/>
                </a:solidFill>
                <a:latin typeface="+mn-lt"/>
                <a:ea typeface="+mn-ea"/>
                <a:cs typeface="+mn-cs"/>
              </a:rPr>
              <a:t>Россия, 115114 Москва </a:t>
            </a:r>
            <a:br>
              <a:rPr lang="ru-RU" sz="1800" b="1" kern="1200" cap="none" baseline="0" dirty="0" smtClean="0">
                <a:solidFill>
                  <a:srgbClr val="C0C2C4"/>
                </a:solidFill>
                <a:latin typeface="+mn-lt"/>
                <a:ea typeface="+mn-ea"/>
                <a:cs typeface="+mn-cs"/>
              </a:rPr>
            </a:br>
            <a:r>
              <a:rPr lang="ru-RU" sz="1800" b="1" kern="1200" cap="none" baseline="0" dirty="0" err="1" smtClean="0">
                <a:solidFill>
                  <a:srgbClr val="C0C2C4"/>
                </a:solidFill>
                <a:latin typeface="+mn-lt"/>
                <a:ea typeface="+mn-ea"/>
                <a:cs typeface="+mn-cs"/>
              </a:rPr>
              <a:t>Дербеневская</a:t>
            </a:r>
            <a:r>
              <a:rPr lang="ru-RU" sz="1800" b="1" kern="1200" cap="none" baseline="0" dirty="0" smtClean="0">
                <a:solidFill>
                  <a:srgbClr val="C0C2C4"/>
                </a:solidFill>
                <a:latin typeface="+mn-lt"/>
                <a:ea typeface="+mn-ea"/>
                <a:cs typeface="+mn-cs"/>
              </a:rPr>
              <a:t> набережная, д. 7, стр. 10 </a:t>
            </a:r>
            <a:br>
              <a:rPr lang="ru-RU" sz="1800" b="1" kern="1200" cap="none" baseline="0" dirty="0" smtClean="0">
                <a:solidFill>
                  <a:srgbClr val="C0C2C4"/>
                </a:solidFill>
                <a:latin typeface="+mn-lt"/>
                <a:ea typeface="+mn-ea"/>
                <a:cs typeface="+mn-cs"/>
              </a:rPr>
            </a:br>
            <a:r>
              <a:rPr lang="ru-RU" sz="1800" b="1" kern="1200" cap="none" baseline="0" dirty="0" smtClean="0">
                <a:solidFill>
                  <a:srgbClr val="C0C2C4"/>
                </a:solidFill>
                <a:latin typeface="+mn-lt"/>
                <a:ea typeface="+mn-ea"/>
                <a:cs typeface="+mn-cs"/>
              </a:rPr>
              <a:t>Деловой квартал  «Новоспасский»</a:t>
            </a:r>
            <a:endParaRPr lang="ru-RU" sz="1800" b="1" kern="1200" cap="none" baseline="0" dirty="0">
              <a:solidFill>
                <a:srgbClr val="C0C2C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14704" y="6120730"/>
            <a:ext cx="786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 smtClean="0">
                <a:solidFill>
                  <a:schemeClr val="bg1"/>
                </a:solidFill>
              </a:rPr>
              <a:t>info@psngroup.ru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0" algn="r"/>
            <a:r>
              <a:rPr lang="en-US" sz="1400" b="1" dirty="0" smtClean="0">
                <a:solidFill>
                  <a:schemeClr val="bg1"/>
                </a:solidFill>
              </a:rPr>
              <a:t>www.psngroup.ru</a:t>
            </a:r>
          </a:p>
        </p:txBody>
      </p:sp>
    </p:spTree>
    <p:extLst>
      <p:ext uri="{BB962C8B-B14F-4D97-AF65-F5344CB8AC3E}">
        <p14:creationId xmlns:p14="http://schemas.microsoft.com/office/powerpoint/2010/main" val="154893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_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 flipH="1">
            <a:off x="-9524" y="1109664"/>
            <a:ext cx="9010649" cy="0"/>
          </a:xfrm>
          <a:prstGeom prst="line">
            <a:avLst/>
          </a:prstGeom>
          <a:ln w="127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7"/>
          <p:cNvSpPr>
            <a:spLocks noGrp="1"/>
          </p:cNvSpPr>
          <p:nvPr>
            <p:ph type="body" sz="quarter" idx="10" hasCustomPrompt="1"/>
          </p:nvPr>
        </p:nvSpPr>
        <p:spPr>
          <a:xfrm>
            <a:off x="502021" y="216074"/>
            <a:ext cx="6675423" cy="7919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3000" baseline="0">
                <a:solidFill>
                  <a:srgbClr val="E05206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1026" name="Picture 2" descr="S:\PR\Corporate Templates\Templates\Logo PSN Group\PSN\PSN LOGO\logo_psn_color_gray_dark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8197" r="5128" b="14235"/>
          <a:stretch/>
        </p:blipFill>
        <p:spPr bwMode="auto">
          <a:xfrm>
            <a:off x="7177445" y="318926"/>
            <a:ext cx="1326109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_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 flipH="1">
            <a:off x="0" y="1109664"/>
            <a:ext cx="9001125" cy="0"/>
          </a:xfrm>
          <a:prstGeom prst="line">
            <a:avLst/>
          </a:prstGeom>
          <a:ln w="127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7"/>
          <p:cNvSpPr>
            <a:spLocks noGrp="1"/>
          </p:cNvSpPr>
          <p:nvPr>
            <p:ph type="body" sz="quarter" idx="10" hasCustomPrompt="1"/>
          </p:nvPr>
        </p:nvSpPr>
        <p:spPr>
          <a:xfrm>
            <a:off x="502022" y="216074"/>
            <a:ext cx="6590828" cy="7919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3000" baseline="0">
                <a:solidFill>
                  <a:srgbClr val="E05206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655763"/>
            <a:ext cx="7848600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pic>
        <p:nvPicPr>
          <p:cNvPr id="6" name="Picture 2" descr="S:\PR\Corporate Templates\Templates\Logo PSN Group\PSN\PSN LOGO\logo_psn_color_gray_dark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8197" r="5128" b="14235"/>
          <a:stretch/>
        </p:blipFill>
        <p:spPr bwMode="auto">
          <a:xfrm>
            <a:off x="7177445" y="318926"/>
            <a:ext cx="1326109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7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 flipH="1">
            <a:off x="0" y="1109664"/>
            <a:ext cx="9001125" cy="0"/>
          </a:xfrm>
          <a:prstGeom prst="line">
            <a:avLst/>
          </a:prstGeom>
          <a:ln w="127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098" y="1655763"/>
            <a:ext cx="8280920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4098" y="216074"/>
            <a:ext cx="6675423" cy="79198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3000" baseline="0">
                <a:solidFill>
                  <a:srgbClr val="E05206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8" name="Picture 2" descr="S:\PR\Corporate Templates\Templates\Logo PSN Group\PSN\PSN LOGO\logo_psn_color_gray_dark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8197" r="5128" b="14235"/>
          <a:stretch/>
        </p:blipFill>
        <p:spPr bwMode="auto">
          <a:xfrm>
            <a:off x="7389428" y="318926"/>
            <a:ext cx="1326109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4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86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1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9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1072" y="676880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8AE0A8C-16B1-42AE-8F69-1F94A0B90F6C}" type="slidenum">
              <a:rPr lang="ru-RU" sz="1400" smtClean="0">
                <a:solidFill>
                  <a:srgbClr val="E05206"/>
                </a:solidFill>
              </a:rPr>
              <a:t>‹#›</a:t>
            </a:fld>
            <a:endParaRPr lang="ru-RU" sz="1400" dirty="0">
              <a:solidFill>
                <a:srgbClr val="E05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3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Event –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en-US" dirty="0" err="1" smtClean="0"/>
              <a:t>sreda</a:t>
            </a:r>
            <a:r>
              <a:rPr lang="ru-RU" dirty="0"/>
              <a:t> </a:t>
            </a:r>
            <a:r>
              <a:rPr lang="ru-RU" dirty="0" smtClean="0"/>
              <a:t>чемпионов».</a:t>
            </a:r>
          </a:p>
          <a:p>
            <a:r>
              <a:rPr lang="ru-RU" dirty="0" smtClean="0"/>
              <a:t>Мастер-класс с </a:t>
            </a:r>
            <a:r>
              <a:rPr lang="ru-RU" dirty="0" err="1" smtClean="0"/>
              <a:t>алексеем</a:t>
            </a:r>
            <a:r>
              <a:rPr lang="ru-RU" dirty="0" smtClean="0"/>
              <a:t> </a:t>
            </a:r>
            <a:r>
              <a:rPr lang="ru-RU" dirty="0" err="1" smtClean="0"/>
              <a:t>ягудиным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8194" y="5976714"/>
            <a:ext cx="7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4800"/>
              </a:lnSpc>
            </a:pPr>
            <a:r>
              <a:rPr lang="en-US" sz="2400" b="1" cap="all" dirty="0" smtClean="0">
                <a:solidFill>
                  <a:prstClr val="white"/>
                </a:solidFill>
              </a:rPr>
              <a:t>3 </a:t>
            </a:r>
            <a:r>
              <a:rPr lang="ru-RU" sz="2400" b="1" cap="all" dirty="0" smtClean="0">
                <a:solidFill>
                  <a:prstClr val="white"/>
                </a:solidFill>
              </a:rPr>
              <a:t>апреля 2017 года</a:t>
            </a:r>
            <a:endParaRPr lang="ru-RU" sz="2400" b="1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8"/>
          <p:cNvSpPr>
            <a:spLocks noGrp="1"/>
          </p:cNvSpPr>
          <p:nvPr>
            <p:ph type="body" sz="quarter" idx="4294967295"/>
          </p:nvPr>
        </p:nvSpPr>
        <p:spPr>
          <a:xfrm>
            <a:off x="612132" y="1160462"/>
            <a:ext cx="6624734" cy="1358677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E05206"/>
              </a:buClr>
              <a:buSzPct val="70000"/>
              <a:buNone/>
            </a:pPr>
            <a:r>
              <a:rPr lang="ru-RU" sz="1400" cap="all" dirty="0">
                <a:solidFill>
                  <a:srgbClr val="E05206"/>
                </a:solidFill>
              </a:rPr>
              <a:t>Цель мероприятия</a:t>
            </a:r>
            <a:r>
              <a:rPr lang="ru-RU" sz="1400" cap="all" dirty="0" smtClean="0">
                <a:solidFill>
                  <a:srgbClr val="E05206"/>
                </a:solidFill>
              </a:rPr>
              <a:t>:</a:t>
            </a:r>
          </a:p>
          <a:p>
            <a:pPr lvl="0">
              <a:lnSpc>
                <a:spcPct val="150000"/>
              </a:lnSpc>
              <a:buClr>
                <a:srgbClr val="E0520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Повысить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узнаваемость бренда жилой квартал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SREDA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50000"/>
              </a:lnSpc>
              <a:buClr>
                <a:srgbClr val="E0520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Сформировать лояльное отношение к бренду со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стороны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существующей аудитории </a:t>
            </a:r>
          </a:p>
          <a:p>
            <a:pPr lvl="0">
              <a:lnSpc>
                <a:spcPct val="150000"/>
              </a:lnSpc>
              <a:buClr>
                <a:srgbClr val="E0520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Подчеркнуть спортивную составляющую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жилого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квартала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SREDA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1" y="306699"/>
            <a:ext cx="1656183" cy="5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10908" r="28191" b="10012"/>
          <a:stretch/>
        </p:blipFill>
        <p:spPr>
          <a:xfrm>
            <a:off x="4859958" y="2448322"/>
            <a:ext cx="3528392" cy="41764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49" r="-397" b="2176"/>
          <a:stretch/>
        </p:blipFill>
        <p:spPr>
          <a:xfrm>
            <a:off x="612775" y="2448322"/>
            <a:ext cx="4212006" cy="25922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9912" r="37449" b="12145"/>
          <a:stretch/>
        </p:blipFill>
        <p:spPr>
          <a:xfrm>
            <a:off x="612132" y="5112618"/>
            <a:ext cx="1972773" cy="1512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3853" r="1680" b="8361"/>
          <a:stretch/>
        </p:blipFill>
        <p:spPr>
          <a:xfrm>
            <a:off x="2648542" y="5112618"/>
            <a:ext cx="2160240" cy="1512168"/>
          </a:xfrm>
          <a:prstGeom prst="rect">
            <a:avLst/>
          </a:prstGeom>
        </p:spPr>
      </p:pic>
      <p:sp>
        <p:nvSpPr>
          <p:cNvPr id="13" name="Текст 1"/>
          <p:cNvSpPr txBox="1">
            <a:spLocks/>
          </p:cNvSpPr>
          <p:nvPr/>
        </p:nvSpPr>
        <p:spPr>
          <a:xfrm>
            <a:off x="654422" y="368474"/>
            <a:ext cx="4142556" cy="79198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 baseline="0">
                <a:solidFill>
                  <a:srgbClr val="E0520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Event </a:t>
            </a:r>
            <a:r>
              <a:rPr lang="ru-RU" sz="2400" dirty="0" smtClean="0"/>
              <a:t>«</a:t>
            </a:r>
            <a:r>
              <a:rPr lang="en-US" sz="2400" dirty="0" smtClean="0"/>
              <a:t>SREDA</a:t>
            </a:r>
            <a:r>
              <a:rPr lang="ru-RU" sz="2400" dirty="0" smtClean="0"/>
              <a:t> Чемпионов»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8"/>
          <p:cNvSpPr>
            <a:spLocks noGrp="1"/>
          </p:cNvSpPr>
          <p:nvPr>
            <p:ph type="body" sz="quarter" idx="11"/>
          </p:nvPr>
        </p:nvSpPr>
        <p:spPr>
          <a:xfrm>
            <a:off x="502023" y="792138"/>
            <a:ext cx="7598940" cy="118530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ru-RU" sz="1200" dirty="0" smtClean="0"/>
          </a:p>
          <a:p>
            <a:pPr algn="just">
              <a:lnSpc>
                <a:spcPct val="150000"/>
              </a:lnSpc>
            </a:pPr>
            <a:r>
              <a:rPr lang="ru-RU" sz="1200" cap="all" dirty="0" smtClean="0">
                <a:solidFill>
                  <a:srgbClr val="E05206"/>
                </a:solidFill>
              </a:rPr>
              <a:t>описание </a:t>
            </a:r>
            <a:r>
              <a:rPr lang="ru-RU" sz="1200" cap="all" dirty="0">
                <a:solidFill>
                  <a:srgbClr val="E05206"/>
                </a:solidFill>
              </a:rPr>
              <a:t>мероприятия </a:t>
            </a:r>
            <a:endParaRPr lang="ru-RU" sz="1200" cap="all" dirty="0" smtClean="0">
              <a:solidFill>
                <a:srgbClr val="E0520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3 </a:t>
            </a:r>
            <a:r>
              <a:rPr lang="ru-RU" sz="1200" dirty="0"/>
              <a:t>апреля </a:t>
            </a:r>
            <a:r>
              <a:rPr lang="en-US" sz="1200" dirty="0" smtClean="0"/>
              <a:t>2017 </a:t>
            </a:r>
            <a:r>
              <a:rPr lang="ru-RU" sz="1200" dirty="0" smtClean="0"/>
              <a:t>года в </a:t>
            </a:r>
            <a:r>
              <a:rPr lang="ru-RU" sz="1200" dirty="0"/>
              <a:t>ледовом комплексе «Арена </a:t>
            </a:r>
            <a:r>
              <a:rPr lang="ru-RU" sz="1200" dirty="0" err="1"/>
              <a:t>Морозово</a:t>
            </a:r>
            <a:r>
              <a:rPr lang="ru-RU" sz="1200" dirty="0"/>
              <a:t>» прошел </a:t>
            </a:r>
            <a:r>
              <a:rPr lang="ru-RU" sz="1200" dirty="0" smtClean="0"/>
              <a:t>мастер-класс</a:t>
            </a:r>
            <a:r>
              <a:rPr lang="ru-RU" sz="1200" dirty="0"/>
              <a:t> </a:t>
            </a:r>
            <a:r>
              <a:rPr lang="ru-RU" sz="1200" dirty="0" smtClean="0"/>
              <a:t>олимпийских чемпионов </a:t>
            </a:r>
            <a:br>
              <a:rPr lang="ru-RU" sz="1200" dirty="0" smtClean="0"/>
            </a:br>
            <a:r>
              <a:rPr lang="ru-RU" sz="1200" dirty="0" smtClean="0"/>
              <a:t>Алексея </a:t>
            </a:r>
            <a:r>
              <a:rPr lang="ru-RU" sz="1200" dirty="0"/>
              <a:t>Ягудина и Татьяны </a:t>
            </a:r>
            <a:r>
              <a:rPr lang="ru-RU" sz="1200" dirty="0" err="1" smtClean="0"/>
              <a:t>Тотьмяниной</a:t>
            </a:r>
            <a:r>
              <a:rPr lang="ru-RU" sz="1200" dirty="0" smtClean="0"/>
              <a:t>. Участниками </a:t>
            </a:r>
            <a:r>
              <a:rPr lang="ru-RU" sz="1200" dirty="0"/>
              <a:t>мастер-класса стали юные фигуристы в возрасте от 5 до 15 лет, принявшие участие в </a:t>
            </a:r>
            <a:r>
              <a:rPr lang="en-US" sz="1200" dirty="0"/>
              <a:t>SMM</a:t>
            </a:r>
            <a:r>
              <a:rPr lang="ru-RU" sz="1200" dirty="0"/>
              <a:t>-конкурсе «</a:t>
            </a:r>
            <a:r>
              <a:rPr lang="en-US" sz="1200" dirty="0"/>
              <a:t>SREDA</a:t>
            </a:r>
            <a:r>
              <a:rPr lang="ru-RU" sz="1200" dirty="0"/>
              <a:t> Чемпионов». </a:t>
            </a: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0"/>
          </p:nvPr>
        </p:nvSpPr>
        <p:spPr>
          <a:xfrm>
            <a:off x="502022" y="216074"/>
            <a:ext cx="4142556" cy="791989"/>
          </a:xfrm>
        </p:spPr>
        <p:txBody>
          <a:bodyPr/>
          <a:lstStyle/>
          <a:p>
            <a:r>
              <a:rPr lang="en-US" sz="2400" dirty="0" smtClean="0"/>
              <a:t>Event </a:t>
            </a:r>
            <a:r>
              <a:rPr lang="ru-RU" sz="2400" dirty="0" smtClean="0"/>
              <a:t>«</a:t>
            </a:r>
            <a:r>
              <a:rPr lang="en-US" sz="2400" dirty="0" smtClean="0"/>
              <a:t>SREDA</a:t>
            </a:r>
            <a:r>
              <a:rPr lang="ru-RU" sz="2400" dirty="0" smtClean="0"/>
              <a:t> Чемпионов»</a:t>
            </a:r>
            <a:endParaRPr lang="ru-RU" sz="2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1" y="306699"/>
            <a:ext cx="1656183" cy="5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15120" r="39534" b="1567"/>
          <a:stretch/>
        </p:blipFill>
        <p:spPr>
          <a:xfrm>
            <a:off x="6945243" y="2376314"/>
            <a:ext cx="1440160" cy="15841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7"/>
          <a:stretch/>
        </p:blipFill>
        <p:spPr>
          <a:xfrm>
            <a:off x="622580" y="2376314"/>
            <a:ext cx="2149790" cy="3816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25842" r="4093" b="2384"/>
          <a:stretch/>
        </p:blipFill>
        <p:spPr>
          <a:xfrm>
            <a:off x="2849850" y="2376314"/>
            <a:ext cx="4032448" cy="21673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420" r="20593" b="2501"/>
          <a:stretch/>
        </p:blipFill>
        <p:spPr>
          <a:xfrm>
            <a:off x="2844378" y="4609085"/>
            <a:ext cx="1296142" cy="15841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8" t="28764" r="30716" b="8054"/>
          <a:stretch/>
        </p:blipFill>
        <p:spPr>
          <a:xfrm>
            <a:off x="6948834" y="4004708"/>
            <a:ext cx="1439516" cy="21885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20958" r="8986" b="1"/>
          <a:stretch/>
        </p:blipFill>
        <p:spPr>
          <a:xfrm>
            <a:off x="4212530" y="4609084"/>
            <a:ext cx="266429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8"/>
          <p:cNvSpPr>
            <a:spLocks noGrp="1"/>
          </p:cNvSpPr>
          <p:nvPr>
            <p:ph type="body" sz="quarter" idx="4294967295"/>
          </p:nvPr>
        </p:nvSpPr>
        <p:spPr>
          <a:xfrm>
            <a:off x="612130" y="1167287"/>
            <a:ext cx="7776219" cy="960222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200" cap="all" dirty="0" smtClean="0">
                <a:solidFill>
                  <a:srgbClr val="E05206"/>
                </a:solidFill>
              </a:rPr>
              <a:t>механика </a:t>
            </a:r>
            <a:r>
              <a:rPr lang="ru-RU" sz="1200" cap="all" dirty="0">
                <a:solidFill>
                  <a:srgbClr val="E05206"/>
                </a:solidFill>
              </a:rPr>
              <a:t>мероприятия: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участия в конкурсе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было выложить в аккаунтах любых социальных сетей свое видео или видео своего ребенка на катке и указать конкурсные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хэштеги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#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sredaчемпионов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#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мастеркласс_ягудин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#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спортивнаяsreda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#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sredakvartal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Имена участников мастер-класса объявлялись каждые три дня.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0"/>
          </p:nvPr>
        </p:nvSpPr>
        <p:spPr>
          <a:xfrm>
            <a:off x="502022" y="216074"/>
            <a:ext cx="4142556" cy="791989"/>
          </a:xfrm>
        </p:spPr>
        <p:txBody>
          <a:bodyPr/>
          <a:lstStyle/>
          <a:p>
            <a:r>
              <a:rPr lang="en-US" sz="2400" dirty="0"/>
              <a:t>Event </a:t>
            </a:r>
            <a:r>
              <a:rPr lang="ru-RU" sz="2400" dirty="0"/>
              <a:t>«</a:t>
            </a:r>
            <a:r>
              <a:rPr lang="en-US" sz="2400" dirty="0"/>
              <a:t>SREDA</a:t>
            </a:r>
            <a:r>
              <a:rPr lang="ru-RU" sz="2400" dirty="0"/>
              <a:t> Чемпионов»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1" y="306699"/>
            <a:ext cx="1656183" cy="5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63" y="3816474"/>
            <a:ext cx="1672660" cy="12217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6" y="2635904"/>
            <a:ext cx="1865354" cy="18100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7" y="5109636"/>
            <a:ext cx="1765833" cy="11366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63" y="5135520"/>
            <a:ext cx="1846178" cy="11115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70" y="2583670"/>
            <a:ext cx="1765833" cy="11342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8" y="2583594"/>
            <a:ext cx="1748552" cy="11446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/>
        </p:blipFill>
        <p:spPr>
          <a:xfrm>
            <a:off x="4572570" y="3816473"/>
            <a:ext cx="1740995" cy="12217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8" y="3937613"/>
            <a:ext cx="1756988" cy="90671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70" y="2583594"/>
            <a:ext cx="1748552" cy="11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>
            <a:spLocks noGrp="1"/>
          </p:cNvSpPr>
          <p:nvPr>
            <p:ph type="body" sz="quarter" idx="4294967295"/>
          </p:nvPr>
        </p:nvSpPr>
        <p:spPr>
          <a:xfrm>
            <a:off x="612775" y="1368202"/>
            <a:ext cx="7776219" cy="130943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200" cap="all" dirty="0"/>
              <a:t> </a:t>
            </a:r>
            <a:r>
              <a:rPr lang="ru-RU" sz="1400" cap="all" dirty="0">
                <a:solidFill>
                  <a:srgbClr val="E05206"/>
                </a:solidFill>
              </a:rPr>
              <a:t>Анонсирование мероприятия велось через социальные сети:</a:t>
            </a:r>
          </a:p>
          <a:p>
            <a:pPr lvl="0">
              <a:buClr>
                <a:srgbClr val="E0520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200" dirty="0" smtClean="0"/>
              <a:t>Информация о конкурсе была размещена </a:t>
            </a:r>
            <a:r>
              <a:rPr lang="ru-RU" sz="1200" dirty="0" smtClean="0"/>
              <a:t>в </a:t>
            </a:r>
            <a:r>
              <a:rPr lang="ru-RU" sz="1200" dirty="0" err="1" smtClean="0"/>
              <a:t>ТОПовых</a:t>
            </a:r>
            <a:r>
              <a:rPr lang="ru-RU" sz="1200" dirty="0" smtClean="0"/>
              <a:t> </a:t>
            </a:r>
            <a:r>
              <a:rPr lang="ru-RU" sz="1200" dirty="0" err="1" smtClean="0"/>
              <a:t>пабликах</a:t>
            </a:r>
            <a:r>
              <a:rPr lang="ru-RU" sz="1200" dirty="0" smtClean="0"/>
              <a:t> </a:t>
            </a:r>
            <a:r>
              <a:rPr lang="ru-RU" sz="1200" dirty="0" err="1" smtClean="0"/>
              <a:t>соц.сетей</a:t>
            </a:r>
            <a:r>
              <a:rPr lang="ru-RU" sz="1200" dirty="0" smtClean="0"/>
              <a:t>:  </a:t>
            </a:r>
            <a:r>
              <a:rPr lang="ru-RU" sz="1200" dirty="0" smtClean="0"/>
              <a:t>«Афиша </a:t>
            </a:r>
            <a:r>
              <a:rPr lang="ru-RU" sz="1200" dirty="0"/>
              <a:t>М</a:t>
            </a:r>
            <a:r>
              <a:rPr lang="ru-RU" sz="1200" dirty="0" smtClean="0"/>
              <a:t>осква», «Типичная Москва», «Интересная Москва», « </a:t>
            </a:r>
            <a:r>
              <a:rPr lang="en-US" sz="1200" dirty="0" err="1" smtClean="0"/>
              <a:t>KudaGo</a:t>
            </a:r>
            <a:r>
              <a:rPr lang="ru-RU" sz="1200" dirty="0" smtClean="0"/>
              <a:t> Москва», общее число подписчиков которых составляет более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1 МЛН. ЧЕЛОВЕК.</a:t>
            </a:r>
          </a:p>
          <a:p>
            <a:pPr lvl="0">
              <a:buClr>
                <a:srgbClr val="E0520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200" dirty="0" smtClean="0"/>
              <a:t>Были опубликованы посты в </a:t>
            </a:r>
            <a:r>
              <a:rPr lang="ru-RU" sz="1200" dirty="0" err="1"/>
              <a:t>с</a:t>
            </a:r>
            <a:r>
              <a:rPr lang="ru-RU" sz="1200" dirty="0" err="1" smtClean="0"/>
              <a:t>оц.сетях</a:t>
            </a:r>
            <a:r>
              <a:rPr lang="ru-RU" sz="1200" dirty="0" smtClean="0"/>
              <a:t> </a:t>
            </a:r>
            <a:r>
              <a:rPr lang="ru-RU" sz="1200" dirty="0" err="1" smtClean="0"/>
              <a:t>блогеров</a:t>
            </a:r>
            <a:r>
              <a:rPr lang="ru-RU" sz="1200" dirty="0" smtClean="0"/>
              <a:t> и актеров с количеством подписчиков более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ru-RU" sz="1200" dirty="0" smtClean="0"/>
              <a:t> тыс. </a:t>
            </a:r>
            <a:r>
              <a:rPr lang="ru-RU" sz="1200" dirty="0" smtClean="0"/>
              <a:t>человек каждый.</a:t>
            </a:r>
            <a:endParaRPr lang="ru-RU" sz="1200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0"/>
          </p:nvPr>
        </p:nvSpPr>
        <p:spPr>
          <a:xfrm>
            <a:off x="502022" y="216074"/>
            <a:ext cx="4142556" cy="791989"/>
          </a:xfrm>
        </p:spPr>
        <p:txBody>
          <a:bodyPr/>
          <a:lstStyle/>
          <a:p>
            <a:r>
              <a:rPr lang="en-US" sz="2400" dirty="0"/>
              <a:t>Event </a:t>
            </a:r>
            <a:r>
              <a:rPr lang="ru-RU" sz="2400" dirty="0"/>
              <a:t>«</a:t>
            </a:r>
            <a:r>
              <a:rPr lang="en-US" sz="2400" dirty="0"/>
              <a:t>SREDA</a:t>
            </a:r>
            <a:r>
              <a:rPr lang="ru-RU" sz="2400" dirty="0"/>
              <a:t> Чемпионов»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1" y="306699"/>
            <a:ext cx="1656183" cy="5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1" b="4223"/>
          <a:stretch/>
        </p:blipFill>
        <p:spPr>
          <a:xfrm>
            <a:off x="612775" y="2736354"/>
            <a:ext cx="2591644" cy="3940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3349000" y="4272801"/>
            <a:ext cx="5054667" cy="2394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r="2804" b="1256"/>
          <a:stretch/>
        </p:blipFill>
        <p:spPr>
          <a:xfrm>
            <a:off x="6077649" y="2817528"/>
            <a:ext cx="2205016" cy="14424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1"/>
          <a:stretch/>
        </p:blipFill>
        <p:spPr>
          <a:xfrm>
            <a:off x="4566320" y="2745185"/>
            <a:ext cx="1323229" cy="14600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54" y="2747624"/>
            <a:ext cx="1066291" cy="14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>
            <a:spLocks noGrp="1"/>
          </p:cNvSpPr>
          <p:nvPr>
            <p:ph type="body" sz="quarter" idx="4294967295"/>
          </p:nvPr>
        </p:nvSpPr>
        <p:spPr>
          <a:xfrm>
            <a:off x="598634" y="1224186"/>
            <a:ext cx="7783087" cy="4700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E05206"/>
                </a:solidFill>
              </a:rPr>
              <a:t>РЕЗУЛЬТАТЫ</a:t>
            </a:r>
            <a:r>
              <a:rPr lang="ru-RU" sz="1600" b="1" dirty="0" smtClean="0">
                <a:solidFill>
                  <a:srgbClr val="E05206"/>
                </a:solidFill>
              </a:rPr>
              <a:t> </a:t>
            </a:r>
            <a:r>
              <a:rPr lang="ru-RU" sz="1600" dirty="0" smtClean="0">
                <a:solidFill>
                  <a:srgbClr val="E05206"/>
                </a:solidFill>
              </a:rPr>
              <a:t>МЕРОПРИЯТИЯ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E05206"/>
                </a:solidFill>
              </a:rPr>
              <a:t>&gt; 20</a:t>
            </a:r>
            <a:r>
              <a:rPr lang="ru-RU" sz="1600" b="1" dirty="0" smtClean="0">
                <a:solidFill>
                  <a:srgbClr val="E05206"/>
                </a:solidFill>
              </a:rPr>
              <a:t>0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человек, посетивших мероприятие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E05206"/>
                </a:solidFill>
              </a:rPr>
              <a:t>&gt; </a:t>
            </a:r>
            <a:r>
              <a:rPr lang="ru-RU" sz="1600" b="1" dirty="0" smtClean="0">
                <a:solidFill>
                  <a:srgbClr val="E05206"/>
                </a:solidFill>
              </a:rPr>
              <a:t>160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постов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E05206"/>
                </a:solidFill>
              </a:rPr>
              <a:t>&gt; </a:t>
            </a:r>
            <a:r>
              <a:rPr lang="ru-RU" sz="1600" b="1" dirty="0" smtClean="0">
                <a:solidFill>
                  <a:srgbClr val="E05206"/>
                </a:solidFill>
              </a:rPr>
              <a:t>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тыс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лайков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E05206"/>
                </a:solidFill>
              </a:rPr>
              <a:t>&gt;</a:t>
            </a:r>
            <a:r>
              <a:rPr lang="ru-RU" sz="1600" b="1" dirty="0" smtClean="0">
                <a:solidFill>
                  <a:srgbClr val="E05206"/>
                </a:solidFill>
              </a:rPr>
              <a:t> 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охваченных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пользователей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0"/>
          </p:nvPr>
        </p:nvSpPr>
        <p:spPr>
          <a:xfrm>
            <a:off x="502022" y="216074"/>
            <a:ext cx="4142556" cy="791989"/>
          </a:xfrm>
        </p:spPr>
        <p:txBody>
          <a:bodyPr/>
          <a:lstStyle/>
          <a:p>
            <a:r>
              <a:rPr lang="en-US" sz="2400" dirty="0"/>
              <a:t>Event </a:t>
            </a:r>
            <a:r>
              <a:rPr lang="ru-RU" sz="2400" dirty="0"/>
              <a:t>«</a:t>
            </a:r>
            <a:r>
              <a:rPr lang="en-US" sz="2400" dirty="0"/>
              <a:t>SREDA</a:t>
            </a:r>
            <a:r>
              <a:rPr lang="ru-RU" sz="2400" dirty="0"/>
              <a:t> Чемпионов»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1" y="306699"/>
            <a:ext cx="1656183" cy="5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0" y="5180000"/>
            <a:ext cx="1847178" cy="13727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4" y="3457062"/>
            <a:ext cx="1833696" cy="1359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53" y="3475665"/>
            <a:ext cx="2070078" cy="1322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23" y="1405246"/>
            <a:ext cx="1623689" cy="1045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53" y="5184626"/>
            <a:ext cx="2064525" cy="13681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59" y="1370299"/>
            <a:ext cx="1673091" cy="10801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"/>
          <a:stretch/>
        </p:blipFill>
        <p:spPr>
          <a:xfrm>
            <a:off x="4932610" y="2880370"/>
            <a:ext cx="2977100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212</Words>
  <Application>Microsoft Office PowerPoint</Application>
  <PresentationFormat>Произвольный</PresentationFormat>
  <Paragraphs>27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Специальное оформление</vt:lpstr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Тельпухова Алина Владимировна</dc:creator>
  <cp:lastModifiedBy>Гаецкая Анастасия</cp:lastModifiedBy>
  <cp:revision>341</cp:revision>
  <cp:lastPrinted>2016-02-25T15:30:21Z</cp:lastPrinted>
  <dcterms:created xsi:type="dcterms:W3CDTF">2015-02-16T06:59:22Z</dcterms:created>
  <dcterms:modified xsi:type="dcterms:W3CDTF">2017-07-16T16:43:17Z</dcterms:modified>
</cp:coreProperties>
</file>